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81"/>
  </p:notesMasterIdLst>
  <p:sldIdLst>
    <p:sldId id="256" r:id="rId2"/>
    <p:sldId id="419" r:id="rId3"/>
    <p:sldId id="286" r:id="rId4"/>
    <p:sldId id="420" r:id="rId5"/>
    <p:sldId id="293" r:id="rId6"/>
    <p:sldId id="421" r:id="rId7"/>
    <p:sldId id="423" r:id="rId8"/>
    <p:sldId id="424" r:id="rId9"/>
    <p:sldId id="425" r:id="rId10"/>
    <p:sldId id="426" r:id="rId11"/>
    <p:sldId id="427" r:id="rId12"/>
    <p:sldId id="353" r:id="rId13"/>
    <p:sldId id="428" r:id="rId14"/>
    <p:sldId id="360" r:id="rId15"/>
    <p:sldId id="429" r:id="rId16"/>
    <p:sldId id="430" r:id="rId17"/>
    <p:sldId id="431" r:id="rId18"/>
    <p:sldId id="432" r:id="rId19"/>
    <p:sldId id="434" r:id="rId20"/>
    <p:sldId id="435" r:id="rId21"/>
    <p:sldId id="365" r:id="rId22"/>
    <p:sldId id="436" r:id="rId23"/>
    <p:sldId id="355" r:id="rId24"/>
    <p:sldId id="437" r:id="rId25"/>
    <p:sldId id="362" r:id="rId26"/>
    <p:sldId id="367" r:id="rId27"/>
    <p:sldId id="368" r:id="rId28"/>
    <p:sldId id="438" r:id="rId29"/>
    <p:sldId id="369" r:id="rId30"/>
    <p:sldId id="370" r:id="rId31"/>
    <p:sldId id="371" r:id="rId32"/>
    <p:sldId id="439" r:id="rId33"/>
    <p:sldId id="373" r:id="rId34"/>
    <p:sldId id="374" r:id="rId35"/>
    <p:sldId id="440" r:id="rId36"/>
    <p:sldId id="375" r:id="rId37"/>
    <p:sldId id="376" r:id="rId38"/>
    <p:sldId id="378" r:id="rId39"/>
    <p:sldId id="377" r:id="rId40"/>
    <p:sldId id="379" r:id="rId41"/>
    <p:sldId id="381" r:id="rId42"/>
    <p:sldId id="382" r:id="rId43"/>
    <p:sldId id="383" r:id="rId44"/>
    <p:sldId id="384" r:id="rId45"/>
    <p:sldId id="385" r:id="rId46"/>
    <p:sldId id="387" r:id="rId47"/>
    <p:sldId id="388" r:id="rId48"/>
    <p:sldId id="389" r:id="rId49"/>
    <p:sldId id="391" r:id="rId50"/>
    <p:sldId id="392" r:id="rId51"/>
    <p:sldId id="393" r:id="rId52"/>
    <p:sldId id="394" r:id="rId53"/>
    <p:sldId id="395" r:id="rId54"/>
    <p:sldId id="396" r:id="rId55"/>
    <p:sldId id="398" r:id="rId56"/>
    <p:sldId id="397" r:id="rId57"/>
    <p:sldId id="399" r:id="rId58"/>
    <p:sldId id="442" r:id="rId59"/>
    <p:sldId id="443" r:id="rId60"/>
    <p:sldId id="400" r:id="rId61"/>
    <p:sldId id="401" r:id="rId62"/>
    <p:sldId id="402" r:id="rId63"/>
    <p:sldId id="441" r:id="rId64"/>
    <p:sldId id="403" r:id="rId65"/>
    <p:sldId id="407" r:id="rId66"/>
    <p:sldId id="405" r:id="rId67"/>
    <p:sldId id="406" r:id="rId68"/>
    <p:sldId id="410" r:id="rId69"/>
    <p:sldId id="411" r:id="rId70"/>
    <p:sldId id="404" r:id="rId71"/>
    <p:sldId id="412" r:id="rId72"/>
    <p:sldId id="413" r:id="rId73"/>
    <p:sldId id="414" r:id="rId74"/>
    <p:sldId id="415" r:id="rId75"/>
    <p:sldId id="416" r:id="rId76"/>
    <p:sldId id="417" r:id="rId77"/>
    <p:sldId id="418" r:id="rId78"/>
    <p:sldId id="408" r:id="rId79"/>
    <p:sldId id="25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26E2E-65B9-493C-8E93-3544FDC5B76D}" v="3" dt="2023-12-04T17:53:5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3981" autoAdjust="0"/>
  </p:normalViewPr>
  <p:slideViewPr>
    <p:cSldViewPr snapToGrid="0">
      <p:cViewPr varScale="1">
        <p:scale>
          <a:sx n="137" d="100"/>
          <a:sy n="137" d="100"/>
        </p:scale>
        <p:origin x="10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8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12:57:07.923"/>
    </inkml:context>
    <inkml:brush xml:id="br0">
      <inkml:brushProperty name="width" value="0.035" units="cm"/>
      <inkml:brushProperty name="height" value="0.035" units="cm"/>
      <inkml:brushProperty name="color" value="#E71224"/>
    </inkml:brush>
  </inkml:definitions>
  <inkml:trace contextRef="#ctx0" brushRef="#br0">3147 213 24575,'-72'-4'0,"1"-3"0,0-2 0,1-2 0,1-2 0,-73-23 0,-61-11 0,86 23 0,0 4 0,-2 4 0,-1 4 0,-130-1 0,-940 15 0,1166 0 0,-1 1 0,1 0 0,-1 1 0,2 1 0,-1 1 0,1 0 0,0 2 0,-37 15 0,-21 6 0,75-26 0,0-1 0,0 1 0,1 0 0,-1 0 0,1 1 0,0-1 0,1 1 0,-1 0 0,1 0 0,0 0 0,0 1 0,0-1 0,1 1 0,0-1 0,0 1 0,-2 6 0,-6 14 0,2 0 0,-6 28 0,1-1 0,-21 14 0,27-55 0,2-1 0,0 1 0,0 0 0,1 1 0,1-1 0,-3 16 0,7-24 0,0 1 0,1 0 0,-1 0 0,1-1 0,0 1 0,0 0 0,0-1 0,1 1 0,-1-1 0,1 1 0,0-1 0,1 0 0,-1 0 0,1 0 0,0 0 0,0 0 0,0 0 0,0 0 0,1-1 0,-1 1 0,1-1 0,0 0 0,0 1 0,7 1 0,42 18 0,0-2 0,2-2 0,97 21 0,-59-15 0,78 17 0,305 40 0,-376-67 0,-36-4 0,0-2 0,101 2 0,101-9 0,318-4 0,-550 1 0,0-1 0,-1-2 0,1 0 0,-1-2 0,61-18 0,143-66 0,-155 57 0,45-5 0,9-2 0,-126 37 0,0-1 0,0 1 0,-1-1 0,0 0 0,0-1 0,0 0 0,-1 0 0,0 0 0,-1-1 0,7-7 0,-10 9 0,-1 0 0,0 0 0,0 0 0,-1-1 0,1 1 0,-2-1 0,1 1 0,-1-1 0,0 0 0,0 1 0,-1-1 0,0 0 0,-1 0 0,1 1 0,-1-1 0,-1 0 0,-2-6 0,1 4 0,-1 0 0,0 0 0,0 0 0,-1 1 0,-1-1 0,1 1 0,-2 0 0,1 0 0,-1 1 0,-15-11 0,-63-35-1365,66 42-5461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12:57:21.975"/>
    </inkml:context>
    <inkml:brush xml:id="br0">
      <inkml:brushProperty name="width" value="0.035" units="cm"/>
      <inkml:brushProperty name="height" value="0.035" units="cm"/>
      <inkml:brushProperty name="color" value="#E71224"/>
    </inkml:brush>
  </inkml:definitions>
  <inkml:trace contextRef="#ctx0" brushRef="#br0">1641 0 24575,'-20'0'0,"0"1"0,-33 4 0,45-3 0,-1 1 0,1 0 0,-1 0 0,1 0 0,0 1 0,0 1 0,1-1 0,-11 9 0,-598 524 0,269-218 0,295-277 0,-91 57 0,-38 6 0,73-48 0,107-57 0,1 1 0,0-1 0,-1 0 0,1 0 0,0 0 0,-1 0 0,1 0 0,-1 1 0,1-1 0,0 0 0,-1 0 0,1 0 0,0 0 0,-1 0 0,1 0 0,-1 0 0,1 0 0,0 0 0,-1-1 0,1 1 0,0 0 0,-1 0 0,1 0 0,-1 0 0,1 0 0,0-1 0,-1 1 0,1 0 0,0 0 0,0 0 0,-1-1 0,1 1 0,0 0 0,0-1 0,-1 1 0,1-1 0,-4-18 0,6-21 0,0 25-105,1 0 0,1 0 0,0 1 0,1-1 0,0 1 0,1 0 0,1 0 0,0 1 0,1 0 0,0 0 0,1 1 0,20-22 0,-21 25-6721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12:57:28.759"/>
    </inkml:context>
    <inkml:brush xml:id="br0">
      <inkml:brushProperty name="width" value="0.035" units="cm"/>
      <inkml:brushProperty name="height" value="0.035" units="cm"/>
      <inkml:brushProperty name="color" value="#E71224"/>
    </inkml:brush>
  </inkml:definitions>
  <inkml:trace contextRef="#ctx0" brushRef="#br0">1 31 24575,'285'-13'0,"-169"-1"-1365,-100 11-5461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9890E-ED00-4578-860F-5F35A8DBCC9D}" type="datetimeFigureOut">
              <a:rPr lang="en-US" smtClean="0"/>
              <a:t>12/23/2024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5E9-4420-48D8-8042-5A984973DCFA}" type="slidenum">
              <a:rPr lang="en-US" smtClean="0"/>
              <a:t>‹#›</a:t>
            </a:fld>
            <a:endParaRPr lang="en-US" dirty="0"/>
          </a:p>
        </p:txBody>
      </p:sp>
    </p:spTree>
    <p:extLst>
      <p:ext uri="{BB962C8B-B14F-4D97-AF65-F5344CB8AC3E}">
        <p14:creationId xmlns:p14="http://schemas.microsoft.com/office/powerpoint/2010/main" val="134063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1</a:t>
            </a:fld>
            <a:endParaRPr lang="en-US" dirty="0"/>
          </a:p>
        </p:txBody>
      </p:sp>
    </p:spTree>
    <p:extLst>
      <p:ext uri="{BB962C8B-B14F-4D97-AF65-F5344CB8AC3E}">
        <p14:creationId xmlns:p14="http://schemas.microsoft.com/office/powerpoint/2010/main" val="54586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F035E9-4420-48D8-8042-5A984973DCFA}" type="slidenum">
              <a:rPr lang="en-US" smtClean="0"/>
              <a:t>58</a:t>
            </a:fld>
            <a:endParaRPr lang="en-US" dirty="0"/>
          </a:p>
        </p:txBody>
      </p:sp>
    </p:spTree>
    <p:extLst>
      <p:ext uri="{BB962C8B-B14F-4D97-AF65-F5344CB8AC3E}">
        <p14:creationId xmlns:p14="http://schemas.microsoft.com/office/powerpoint/2010/main" val="341148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F143C-71F8-B1AF-AD4F-B58EE93519E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2D40973-F9CA-3F06-BE83-6CC14C0226F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B3E3C09-7039-50E8-9A96-19AF5D788DB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269F6FC-AD89-5E94-B9DB-3EE78BE5B124}"/>
              </a:ext>
            </a:extLst>
          </p:cNvPr>
          <p:cNvSpPr>
            <a:spLocks noGrp="1"/>
          </p:cNvSpPr>
          <p:nvPr>
            <p:ph type="sldNum" sz="quarter" idx="5"/>
          </p:nvPr>
        </p:nvSpPr>
        <p:spPr/>
        <p:txBody>
          <a:bodyPr/>
          <a:lstStyle/>
          <a:p>
            <a:fld id="{01F035E9-4420-48D8-8042-5A984973DCFA}" type="slidenum">
              <a:rPr lang="en-US" smtClean="0"/>
              <a:t>59</a:t>
            </a:fld>
            <a:endParaRPr lang="en-US" dirty="0"/>
          </a:p>
        </p:txBody>
      </p:sp>
    </p:spTree>
    <p:extLst>
      <p:ext uri="{BB962C8B-B14F-4D97-AF65-F5344CB8AC3E}">
        <p14:creationId xmlns:p14="http://schemas.microsoft.com/office/powerpoint/2010/main" val="3583716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hank-You Slide" type="title" preserve="1">
  <p:cSld name="Thank-You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14" name="Google Shape;14;p2"/>
          <p:cNvSpPr txBox="1">
            <a:spLocks noGrp="1"/>
          </p:cNvSpPr>
          <p:nvPr>
            <p:ph type="ctrTitle"/>
          </p:nvPr>
        </p:nvSpPr>
        <p:spPr>
          <a:xfrm>
            <a:off x="415600" y="2553430"/>
            <a:ext cx="11360800" cy="90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Clr>
                <a:srgbClr val="607E8C"/>
              </a:buClr>
              <a:buSzPts val="5200"/>
              <a:buNone/>
              <a:defRPr sz="6933">
                <a:solidFill>
                  <a:srgbClr val="607E8C"/>
                </a:solidFill>
              </a:defRPr>
            </a:lvl2pPr>
            <a:lvl3pPr lvl="2" algn="ctr" rtl="0">
              <a:spcBef>
                <a:spcPts val="0"/>
              </a:spcBef>
              <a:spcAft>
                <a:spcPts val="0"/>
              </a:spcAft>
              <a:buClr>
                <a:srgbClr val="607E8C"/>
              </a:buClr>
              <a:buSzPts val="5200"/>
              <a:buNone/>
              <a:defRPr sz="6933">
                <a:solidFill>
                  <a:srgbClr val="607E8C"/>
                </a:solidFill>
              </a:defRPr>
            </a:lvl3pPr>
            <a:lvl4pPr lvl="3" algn="ctr" rtl="0">
              <a:spcBef>
                <a:spcPts val="0"/>
              </a:spcBef>
              <a:spcAft>
                <a:spcPts val="0"/>
              </a:spcAft>
              <a:buClr>
                <a:srgbClr val="607E8C"/>
              </a:buClr>
              <a:buSzPts val="5200"/>
              <a:buNone/>
              <a:defRPr sz="6933">
                <a:solidFill>
                  <a:srgbClr val="607E8C"/>
                </a:solidFill>
              </a:defRPr>
            </a:lvl4pPr>
            <a:lvl5pPr lvl="4" algn="ctr" rtl="0">
              <a:spcBef>
                <a:spcPts val="0"/>
              </a:spcBef>
              <a:spcAft>
                <a:spcPts val="0"/>
              </a:spcAft>
              <a:buClr>
                <a:srgbClr val="607E8C"/>
              </a:buClr>
              <a:buSzPts val="5200"/>
              <a:buNone/>
              <a:defRPr sz="6933">
                <a:solidFill>
                  <a:srgbClr val="607E8C"/>
                </a:solidFill>
              </a:defRPr>
            </a:lvl5pPr>
            <a:lvl6pPr lvl="5" algn="ctr" rtl="0">
              <a:spcBef>
                <a:spcPts val="0"/>
              </a:spcBef>
              <a:spcAft>
                <a:spcPts val="0"/>
              </a:spcAft>
              <a:buClr>
                <a:srgbClr val="607E8C"/>
              </a:buClr>
              <a:buSzPts val="5200"/>
              <a:buNone/>
              <a:defRPr sz="6933">
                <a:solidFill>
                  <a:srgbClr val="607E8C"/>
                </a:solidFill>
              </a:defRPr>
            </a:lvl6pPr>
            <a:lvl7pPr lvl="6" algn="ctr" rtl="0">
              <a:spcBef>
                <a:spcPts val="0"/>
              </a:spcBef>
              <a:spcAft>
                <a:spcPts val="0"/>
              </a:spcAft>
              <a:buClr>
                <a:srgbClr val="607E8C"/>
              </a:buClr>
              <a:buSzPts val="5200"/>
              <a:buNone/>
              <a:defRPr sz="6933">
                <a:solidFill>
                  <a:srgbClr val="607E8C"/>
                </a:solidFill>
              </a:defRPr>
            </a:lvl7pPr>
            <a:lvl8pPr lvl="7" algn="ctr" rtl="0">
              <a:spcBef>
                <a:spcPts val="0"/>
              </a:spcBef>
              <a:spcAft>
                <a:spcPts val="0"/>
              </a:spcAft>
              <a:buClr>
                <a:srgbClr val="607E8C"/>
              </a:buClr>
              <a:buSzPts val="5200"/>
              <a:buNone/>
              <a:defRPr sz="6933">
                <a:solidFill>
                  <a:srgbClr val="607E8C"/>
                </a:solidFill>
              </a:defRPr>
            </a:lvl8pPr>
            <a:lvl9pPr lvl="8" algn="ctr" rtl="0">
              <a:spcBef>
                <a:spcPts val="0"/>
              </a:spcBef>
              <a:spcAft>
                <a:spcPts val="0"/>
              </a:spcAft>
              <a:buClr>
                <a:srgbClr val="607E8C"/>
              </a:buClr>
              <a:buSzPts val="5200"/>
              <a:buNone/>
              <a:defRPr sz="6933">
                <a:solidFill>
                  <a:srgbClr val="607E8C"/>
                </a:solidFill>
              </a:defRPr>
            </a:lvl9pPr>
          </a:lstStyle>
          <a:p>
            <a:endParaRPr dirty="0"/>
          </a:p>
        </p:txBody>
      </p:sp>
      <p:sp>
        <p:nvSpPr>
          <p:cNvPr id="15" name="Google Shape;15;p2"/>
          <p:cNvSpPr txBox="1">
            <a:spLocks noGrp="1"/>
          </p:cNvSpPr>
          <p:nvPr>
            <p:ph type="subTitle" idx="1"/>
          </p:nvPr>
        </p:nvSpPr>
        <p:spPr>
          <a:xfrm>
            <a:off x="415600" y="3503897"/>
            <a:ext cx="11360800" cy="5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1pPr>
            <a:lvl2pPr lvl="1"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2pPr>
            <a:lvl3pPr lvl="2"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3pPr>
            <a:lvl4pPr lvl="3"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4pPr>
            <a:lvl5pPr lvl="4"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5pPr>
            <a:lvl6pPr lvl="5"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6pPr>
            <a:lvl7pPr lvl="6"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7pPr>
            <a:lvl8pPr lvl="7"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8pPr>
            <a:lvl9pPr lvl="8"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9pPr>
          </a:lstStyle>
          <a:p>
            <a:endParaRPr dirty="0"/>
          </a:p>
        </p:txBody>
      </p:sp>
      <p:sp>
        <p:nvSpPr>
          <p:cNvPr id="16" name="Google Shape;16;p2"/>
          <p:cNvSpPr txBox="1"/>
          <p:nvPr/>
        </p:nvSpPr>
        <p:spPr>
          <a:xfrm>
            <a:off x="4383000" y="5455773"/>
            <a:ext cx="3426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t>Grsecurity is </a:t>
            </a:r>
            <a:r>
              <a:rPr kumimoji="0" lang="en-US" sz="1067" b="0" i="0" u="none" strike="noStrike" kern="0" cap="none" spc="0" normalizeH="0" baseline="0" noProof="0" dirty="0">
                <a:ln>
                  <a:noFill/>
                </a:ln>
                <a:solidFill>
                  <a:srgbClr val="F5F7F9"/>
                </a:solidFill>
                <a:effectLst/>
                <a:uLnTx/>
                <a:uFillTx/>
                <a:latin typeface="Lato Light"/>
                <a:ea typeface="Lato Light"/>
                <a:cs typeface="Lato Light"/>
                <a:sym typeface="Lato Light"/>
              </a:rPr>
              <a:t>created by</a:t>
            </a:r>
            <a:b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b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sp>
        <p:nvSpPr>
          <p:cNvPr id="18" name="Google Shape;18;p2"/>
          <p:cNvSpPr txBox="1"/>
          <p:nvPr/>
        </p:nvSpPr>
        <p:spPr>
          <a:xfrm>
            <a:off x="4383133" y="189077"/>
            <a:ext cx="3426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sp>
        <p:nvSpPr>
          <p:cNvPr id="5" name="Date Placeholder 4">
            <a:extLst>
              <a:ext uri="{FF2B5EF4-FFF2-40B4-BE49-F238E27FC236}">
                <a16:creationId xmlns:a16="http://schemas.microsoft.com/office/drawing/2014/main" id="{369A0CDD-E77E-3E4F-B882-D4969B08346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34BA2939-7BCD-2342-A863-5F20A48D477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BAB32F8E-6254-AD41-887E-05AAE6912B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pic>
        <p:nvPicPr>
          <p:cNvPr id="11" name="Picture 10">
            <a:extLst>
              <a:ext uri="{FF2B5EF4-FFF2-40B4-BE49-F238E27FC236}">
                <a16:creationId xmlns:a16="http://schemas.microsoft.com/office/drawing/2014/main" id="{FC6527A4-F013-409F-9677-1DB47C4B02CF}"/>
              </a:ext>
            </a:extLst>
          </p:cNvPr>
          <p:cNvPicPr>
            <a:picLocks noChangeAspect="1"/>
          </p:cNvPicPr>
          <p:nvPr userDrawn="1"/>
        </p:nvPicPr>
        <p:blipFill>
          <a:blip r:embed="rId3"/>
          <a:stretch>
            <a:fillRect/>
          </a:stretch>
        </p:blipFill>
        <p:spPr>
          <a:xfrm>
            <a:off x="5430515" y="5812699"/>
            <a:ext cx="1352249" cy="435849"/>
          </a:xfrm>
          <a:prstGeom prst="rect">
            <a:avLst/>
          </a:prstGeom>
        </p:spPr>
      </p:pic>
    </p:spTree>
    <p:extLst>
      <p:ext uri="{BB962C8B-B14F-4D97-AF65-F5344CB8AC3E}">
        <p14:creationId xmlns:p14="http://schemas.microsoft.com/office/powerpoint/2010/main" val="222576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Images &amp; Label 2" preserve="1" userDrawn="1">
  <p:cSld name="Title, Images &amp; Label 2">
    <p:spTree>
      <p:nvGrpSpPr>
        <p:cNvPr id="1" name="Shape 58"/>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825169" y="2722467"/>
            <a:ext cx="2635435" cy="2378575"/>
          </a:xfrm>
          <a:prstGeom prst="rect">
            <a:avLst/>
          </a:prstGeom>
          <a:noFill/>
          <a:ln>
            <a:noFill/>
          </a:ln>
        </p:spPr>
      </p:pic>
      <p:pic>
        <p:nvPicPr>
          <p:cNvPr id="61" name="Google Shape;61;p11"/>
          <p:cNvPicPr preferRelativeResize="0"/>
          <p:nvPr/>
        </p:nvPicPr>
        <p:blipFill>
          <a:blip r:embed="rId2">
            <a:alphaModFix/>
          </a:blip>
          <a:stretch>
            <a:fillRect/>
          </a:stretch>
        </p:blipFill>
        <p:spPr>
          <a:xfrm>
            <a:off x="8731169" y="2722467"/>
            <a:ext cx="2635435" cy="2378575"/>
          </a:xfrm>
          <a:prstGeom prst="rect">
            <a:avLst/>
          </a:prstGeom>
          <a:noFill/>
          <a:ln>
            <a:noFill/>
          </a:ln>
        </p:spPr>
      </p:pic>
      <p:pic>
        <p:nvPicPr>
          <p:cNvPr id="62" name="Google Shape;62;p11"/>
          <p:cNvPicPr preferRelativeResize="0"/>
          <p:nvPr/>
        </p:nvPicPr>
        <p:blipFill>
          <a:blip r:embed="rId2">
            <a:alphaModFix/>
          </a:blip>
          <a:stretch>
            <a:fillRect/>
          </a:stretch>
        </p:blipFill>
        <p:spPr>
          <a:xfrm>
            <a:off x="3460601" y="2722467"/>
            <a:ext cx="2635435" cy="2378575"/>
          </a:xfrm>
          <a:prstGeom prst="rect">
            <a:avLst/>
          </a:prstGeom>
          <a:noFill/>
          <a:ln>
            <a:noFill/>
          </a:ln>
        </p:spPr>
      </p:pic>
      <p:pic>
        <p:nvPicPr>
          <p:cNvPr id="63" name="Google Shape;63;p11"/>
          <p:cNvPicPr preferRelativeResize="0"/>
          <p:nvPr/>
        </p:nvPicPr>
        <p:blipFill>
          <a:blip r:embed="rId2">
            <a:alphaModFix/>
          </a:blip>
          <a:stretch>
            <a:fillRect/>
          </a:stretch>
        </p:blipFill>
        <p:spPr>
          <a:xfrm>
            <a:off x="6096033" y="2722467"/>
            <a:ext cx="2635435" cy="2378575"/>
          </a:xfrm>
          <a:prstGeom prst="rect">
            <a:avLst/>
          </a:prstGeom>
          <a:noFill/>
          <a:ln>
            <a:noFill/>
          </a:ln>
        </p:spPr>
      </p:pic>
      <p:sp>
        <p:nvSpPr>
          <p:cNvPr id="64" name="Google Shape;64;p11"/>
          <p:cNvSpPr txBox="1"/>
          <p:nvPr/>
        </p:nvSpPr>
        <p:spPr>
          <a:xfrm>
            <a:off x="692733" y="5952000"/>
            <a:ext cx="10674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2" name="Title 1">
            <a:extLst>
              <a:ext uri="{FF2B5EF4-FFF2-40B4-BE49-F238E27FC236}">
                <a16:creationId xmlns:a16="http://schemas.microsoft.com/office/drawing/2014/main" id="{81E6FB67-6A83-464C-B9AF-2380A2B84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BC950-7EE2-F14F-945B-B1C5051C32D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4817BD85-49FC-254C-AE63-C79160F5FD5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F197069-829B-B345-AE41-369439FC63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ullet 2" preserve="1" userDrawn="1">
  <p:cSld name="Title and Bullet 2">
    <p:spTree>
      <p:nvGrpSpPr>
        <p:cNvPr id="1" name="Shape 65"/>
        <p:cNvGrpSpPr/>
        <p:nvPr/>
      </p:nvGrpSpPr>
      <p:grpSpPr>
        <a:xfrm>
          <a:off x="0" y="0"/>
          <a:ext cx="0" cy="0"/>
          <a:chOff x="0" y="0"/>
          <a:chExt cx="0" cy="0"/>
        </a:xfrm>
      </p:grpSpPr>
      <p:sp>
        <p:nvSpPr>
          <p:cNvPr id="66" name="Google Shape;66;p12"/>
          <p:cNvSpPr/>
          <p:nvPr/>
        </p:nvSpPr>
        <p:spPr>
          <a:xfrm>
            <a:off x="6096000" y="-167"/>
            <a:ext cx="6096000" cy="6858000"/>
          </a:xfrm>
          <a:prstGeom prst="rect">
            <a:avLst/>
          </a:prstGeom>
          <a:solidFill>
            <a:srgbClr val="F5F7F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Google Shape;67;p12"/>
          <p:cNvSpPr txBox="1">
            <a:spLocks noGrp="1"/>
          </p:cNvSpPr>
          <p:nvPr>
            <p:ph type="title"/>
          </p:nvPr>
        </p:nvSpPr>
        <p:spPr>
          <a:xfrm>
            <a:off x="825400" y="2440633"/>
            <a:ext cx="5270400" cy="19764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4667"/>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6" name="Content Placeholder 2">
            <a:extLst>
              <a:ext uri="{FF2B5EF4-FFF2-40B4-BE49-F238E27FC236}">
                <a16:creationId xmlns:a16="http://schemas.microsoft.com/office/drawing/2014/main" id="{F762DA65-12FC-8B4F-839F-83375B94581E}"/>
              </a:ext>
            </a:extLst>
          </p:cNvPr>
          <p:cNvSpPr txBox="1">
            <a:spLocks/>
          </p:cNvSpPr>
          <p:nvPr userDrawn="1"/>
        </p:nvSpPr>
        <p:spPr>
          <a:xfrm>
            <a:off x="6864300" y="965602"/>
            <a:ext cx="4502000" cy="5390751"/>
          </a:xfrm>
          <a:prstGeom prst="rect">
            <a:avLst/>
          </a:prstGeom>
        </p:spPr>
        <p:txBody>
          <a:bodyPr/>
          <a:lstStyle>
            <a:defPPr marR="0" lvl="0" algn="l" rtl="0">
              <a:lnSpc>
                <a:spcPct val="100000"/>
              </a:lnSpc>
              <a:spcBef>
                <a:spcPts val="0"/>
              </a:spcBef>
              <a:spcAft>
                <a:spcPts val="0"/>
              </a:spcAft>
            </a:defPPr>
            <a:lvl1pPr marL="412750" marR="0" lvl="0"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1pPr>
            <a:lvl2pPr marL="895350" marR="0" lvl="1" indent="-285750" algn="l" rtl="0">
              <a:lnSpc>
                <a:spcPct val="10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2pPr>
            <a:lvl3pPr marL="1365250" marR="0" lvl="2"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3pPr>
            <a:lvl4pPr marL="1822450" marR="0" lvl="3"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4pPr>
            <a:lvl5pPr marL="2279650" marR="0" lvl="4"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12750" marR="0" lvl="0"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Click to edit Master text styles</a:t>
            </a:r>
          </a:p>
          <a:p>
            <a:pPr marL="895350" marR="0" lvl="1" indent="-285750" algn="l" defTabSz="914377" rtl="0" eaLnBrk="1" fontAlgn="auto" latinLnBrk="0" hangingPunct="1">
              <a:lnSpc>
                <a:spcPct val="10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Second level</a:t>
            </a:r>
          </a:p>
          <a:p>
            <a:pPr marL="1365250" marR="0" lvl="2"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Third level</a:t>
            </a:r>
          </a:p>
          <a:p>
            <a:pPr marL="1822450" marR="0" lvl="3"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Fourth level</a:t>
            </a:r>
          </a:p>
          <a:p>
            <a:pPr marL="2279650" marR="0" lvl="4"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Fifth level</a:t>
            </a:r>
          </a:p>
        </p:txBody>
      </p:sp>
      <p:sp>
        <p:nvSpPr>
          <p:cNvPr id="7" name="Date Placeholder 6">
            <a:extLst>
              <a:ext uri="{FF2B5EF4-FFF2-40B4-BE49-F238E27FC236}">
                <a16:creationId xmlns:a16="http://schemas.microsoft.com/office/drawing/2014/main" id="{91CE9F4F-1707-4A46-8A86-4AE03CB685E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C6B685EC-800E-0B4B-9AF7-63F9874B494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a:extLst>
              <a:ext uri="{FF2B5EF4-FFF2-40B4-BE49-F238E27FC236}">
                <a16:creationId xmlns:a16="http://schemas.microsoft.com/office/drawing/2014/main" id="{BD1E533D-59E2-E845-A3FA-FD5E7A34C0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439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s and Caption" preserve="1" userDrawn="1">
  <p:cSld name="Images and Caption">
    <p:spTree>
      <p:nvGrpSpPr>
        <p:cNvPr id="1" name="Shape 69"/>
        <p:cNvGrpSpPr/>
        <p:nvPr/>
      </p:nvGrpSpPr>
      <p:grpSpPr>
        <a:xfrm>
          <a:off x="0" y="0"/>
          <a:ext cx="0" cy="0"/>
          <a:chOff x="0" y="0"/>
          <a:chExt cx="0" cy="0"/>
        </a:xfrm>
      </p:grpSpPr>
      <p:pic>
        <p:nvPicPr>
          <p:cNvPr id="71" name="Google Shape;71;p13"/>
          <p:cNvPicPr preferRelativeResize="0"/>
          <p:nvPr/>
        </p:nvPicPr>
        <p:blipFill>
          <a:blip r:embed="rId2">
            <a:alphaModFix/>
          </a:blip>
          <a:stretch>
            <a:fillRect/>
          </a:stretch>
        </p:blipFill>
        <p:spPr>
          <a:xfrm>
            <a:off x="6410870" y="1339270"/>
            <a:ext cx="4955735" cy="4262865"/>
          </a:xfrm>
          <a:prstGeom prst="rect">
            <a:avLst/>
          </a:prstGeom>
          <a:noFill/>
          <a:ln>
            <a:noFill/>
          </a:ln>
        </p:spPr>
      </p:pic>
      <p:pic>
        <p:nvPicPr>
          <p:cNvPr id="72" name="Google Shape;72;p13"/>
          <p:cNvPicPr preferRelativeResize="0"/>
          <p:nvPr/>
        </p:nvPicPr>
        <p:blipFill>
          <a:blip r:embed="rId2">
            <a:alphaModFix/>
          </a:blip>
          <a:stretch>
            <a:fillRect/>
          </a:stretch>
        </p:blipFill>
        <p:spPr>
          <a:xfrm>
            <a:off x="825403" y="1339270"/>
            <a:ext cx="4955735" cy="4262865"/>
          </a:xfrm>
          <a:prstGeom prst="rect">
            <a:avLst/>
          </a:prstGeom>
          <a:noFill/>
          <a:ln>
            <a:noFill/>
          </a:ln>
        </p:spPr>
      </p:pic>
      <p:sp>
        <p:nvSpPr>
          <p:cNvPr id="2" name="Title 1">
            <a:extLst>
              <a:ext uri="{FF2B5EF4-FFF2-40B4-BE49-F238E27FC236}">
                <a16:creationId xmlns:a16="http://schemas.microsoft.com/office/drawing/2014/main" id="{CB06CF49-127F-D648-B156-4926E45D706F}"/>
              </a:ext>
            </a:extLst>
          </p:cNvPr>
          <p:cNvSpPr>
            <a:spLocks noGrp="1"/>
          </p:cNvSpPr>
          <p:nvPr>
            <p:ph type="title"/>
          </p:nvPr>
        </p:nvSpPr>
        <p:spPr>
          <a:xfrm>
            <a:off x="838200" y="5921903"/>
            <a:ext cx="10515600" cy="44080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2DDE99EF-2DD8-3642-9244-762D7335E7E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02B45DFC-198B-6A4F-B6E4-6293FFCCEC7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3B3330-668C-2B4C-949E-D219E4032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8139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1" name="Google Shape;21;p3"/>
          <p:cNvSpPr txBox="1">
            <a:spLocks noGrp="1"/>
          </p:cNvSpPr>
          <p:nvPr>
            <p:ph type="ctrTitle"/>
          </p:nvPr>
        </p:nvSpPr>
        <p:spPr>
          <a:xfrm>
            <a:off x="5853200" y="1847567"/>
            <a:ext cx="5176000" cy="1828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5F7F9"/>
              </a:buClr>
              <a:buSzPts val="3500"/>
              <a:buNone/>
              <a:defRPr sz="4667">
                <a:solidFill>
                  <a:srgbClr val="F5F7F9"/>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22" name="Google Shape;22;p3"/>
          <p:cNvSpPr txBox="1">
            <a:spLocks noGrp="1"/>
          </p:cNvSpPr>
          <p:nvPr>
            <p:ph type="subTitle" idx="1"/>
          </p:nvPr>
        </p:nvSpPr>
        <p:spPr>
          <a:xfrm>
            <a:off x="5853200" y="4066000"/>
            <a:ext cx="4216800" cy="5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3" name="Google Shape;23;p3"/>
          <p:cNvSpPr txBox="1">
            <a:spLocks noGrp="1"/>
          </p:cNvSpPr>
          <p:nvPr>
            <p:ph type="subTitle" idx="2"/>
          </p:nvPr>
        </p:nvSpPr>
        <p:spPr>
          <a:xfrm>
            <a:off x="5853200" y="4575600"/>
            <a:ext cx="2554400" cy="82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24" name="Google Shape;24;p3"/>
          <p:cNvPicPr preferRelativeResize="0"/>
          <p:nvPr/>
        </p:nvPicPr>
        <p:blipFill>
          <a:blip r:embed="rId3">
            <a:alphaModFix/>
          </a:blip>
          <a:stretch>
            <a:fillRect/>
          </a:stretch>
        </p:blipFill>
        <p:spPr>
          <a:xfrm>
            <a:off x="764843" y="831280"/>
            <a:ext cx="1915388" cy="509600"/>
          </a:xfrm>
          <a:prstGeom prst="rect">
            <a:avLst/>
          </a:prstGeom>
          <a:noFill/>
          <a:ln>
            <a:noFill/>
          </a:ln>
        </p:spPr>
      </p:pic>
      <p:sp>
        <p:nvSpPr>
          <p:cNvPr id="2" name="Date Placeholder 1">
            <a:extLst>
              <a:ext uri="{FF2B5EF4-FFF2-40B4-BE49-F238E27FC236}">
                <a16:creationId xmlns:a16="http://schemas.microsoft.com/office/drawing/2014/main" id="{5066F548-5701-1E46-80A1-3D5BC5F8A7C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BFBF4AAC-84E1-5949-8061-88D17CDB85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B702D70-5529-4E46-BC3C-06BC5A3919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3856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7" name="Google Shape;27;p4"/>
          <p:cNvSpPr txBox="1">
            <a:spLocks noGrp="1"/>
          </p:cNvSpPr>
          <p:nvPr>
            <p:ph type="ctrTitle"/>
          </p:nvPr>
        </p:nvSpPr>
        <p:spPr>
          <a:xfrm>
            <a:off x="304800" y="2264633"/>
            <a:ext cx="11617301" cy="182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8" name="Google Shape;28;p4"/>
          <p:cNvSpPr txBox="1">
            <a:spLocks noGrp="1"/>
          </p:cNvSpPr>
          <p:nvPr>
            <p:ph type="subTitle" idx="1"/>
          </p:nvPr>
        </p:nvSpPr>
        <p:spPr>
          <a:xfrm>
            <a:off x="304800" y="4506800"/>
            <a:ext cx="11582400" cy="5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9" name="Google Shape;29;p4"/>
          <p:cNvSpPr txBox="1">
            <a:spLocks noGrp="1"/>
          </p:cNvSpPr>
          <p:nvPr>
            <p:ph type="subTitle" idx="2"/>
          </p:nvPr>
        </p:nvSpPr>
        <p:spPr>
          <a:xfrm>
            <a:off x="304800" y="5016400"/>
            <a:ext cx="11582400" cy="82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30" name="Google Shape;30;p4"/>
          <p:cNvPicPr preferRelativeResize="0"/>
          <p:nvPr/>
        </p:nvPicPr>
        <p:blipFill>
          <a:blip r:embed="rId3">
            <a:alphaModFix/>
          </a:blip>
          <a:stretch>
            <a:fillRect/>
          </a:stretch>
        </p:blipFill>
        <p:spPr>
          <a:xfrm>
            <a:off x="5138311" y="831280"/>
            <a:ext cx="1915388" cy="509600"/>
          </a:xfrm>
          <a:prstGeom prst="rect">
            <a:avLst/>
          </a:prstGeom>
          <a:noFill/>
          <a:ln>
            <a:noFill/>
          </a:ln>
        </p:spPr>
      </p:pic>
      <p:sp>
        <p:nvSpPr>
          <p:cNvPr id="4" name="Date Placeholder 3">
            <a:extLst>
              <a:ext uri="{FF2B5EF4-FFF2-40B4-BE49-F238E27FC236}">
                <a16:creationId xmlns:a16="http://schemas.microsoft.com/office/drawing/2014/main" id="{53A19954-E9EB-0649-A903-3185A0A4439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371E2DF-A7F2-CA4C-98A7-0DB670926A3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62669888-8615-5144-A17C-7B029DF4E2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20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Filler / Breaker 1" type="secHead" preserve="1">
  <p:cSld name="Section Filler / Breaker 1">
    <p:spTree>
      <p:nvGrpSpPr>
        <p:cNvPr id="1" name="Shape 31"/>
        <p:cNvGrpSpPr/>
        <p:nvPr/>
      </p:nvGrpSpPr>
      <p:grpSpPr>
        <a:xfrm>
          <a:off x="0" y="0"/>
          <a:ext cx="0" cy="0"/>
          <a:chOff x="0" y="0"/>
          <a:chExt cx="0" cy="0"/>
        </a:xfrm>
      </p:grpSpPr>
      <p:sp>
        <p:nvSpPr>
          <p:cNvPr id="32" name="Google Shape;32;p5"/>
          <p:cNvSpPr/>
          <p:nvPr/>
        </p:nvSpPr>
        <p:spPr>
          <a:xfrm>
            <a:off x="12533" y="-167"/>
            <a:ext cx="12192000" cy="6858000"/>
          </a:xfrm>
          <a:prstGeom prst="rect">
            <a:avLst/>
          </a:prstGeom>
          <a:solidFill>
            <a:srgbClr val="08559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33;p5"/>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5F7F9"/>
              </a:buClr>
              <a:buSzPts val="3600"/>
              <a:buNone/>
              <a:defRPr sz="4800">
                <a:solidFill>
                  <a:srgbClr val="F5F7F9"/>
                </a:solidFill>
              </a:defRPr>
            </a:lvl1pPr>
            <a:lvl2pPr lvl="1" algn="ctr">
              <a:spcBef>
                <a:spcPts val="0"/>
              </a:spcBef>
              <a:spcAft>
                <a:spcPts val="0"/>
              </a:spcAft>
              <a:buClr>
                <a:srgbClr val="F5F7F9"/>
              </a:buClr>
              <a:buSzPts val="3600"/>
              <a:buNone/>
              <a:defRPr sz="4800">
                <a:solidFill>
                  <a:srgbClr val="F5F7F9"/>
                </a:solidFill>
              </a:defRPr>
            </a:lvl2pPr>
            <a:lvl3pPr lvl="2" algn="ctr">
              <a:spcBef>
                <a:spcPts val="0"/>
              </a:spcBef>
              <a:spcAft>
                <a:spcPts val="0"/>
              </a:spcAft>
              <a:buClr>
                <a:srgbClr val="F5F7F9"/>
              </a:buClr>
              <a:buSzPts val="3600"/>
              <a:buNone/>
              <a:defRPr sz="4800">
                <a:solidFill>
                  <a:srgbClr val="F5F7F9"/>
                </a:solidFill>
              </a:defRPr>
            </a:lvl3pPr>
            <a:lvl4pPr lvl="3" algn="ctr">
              <a:spcBef>
                <a:spcPts val="0"/>
              </a:spcBef>
              <a:spcAft>
                <a:spcPts val="0"/>
              </a:spcAft>
              <a:buClr>
                <a:srgbClr val="F5F7F9"/>
              </a:buClr>
              <a:buSzPts val="3600"/>
              <a:buNone/>
              <a:defRPr sz="4800">
                <a:solidFill>
                  <a:srgbClr val="F5F7F9"/>
                </a:solidFill>
              </a:defRPr>
            </a:lvl4pPr>
            <a:lvl5pPr lvl="4" algn="ctr">
              <a:spcBef>
                <a:spcPts val="0"/>
              </a:spcBef>
              <a:spcAft>
                <a:spcPts val="0"/>
              </a:spcAft>
              <a:buClr>
                <a:srgbClr val="F5F7F9"/>
              </a:buClr>
              <a:buSzPts val="3600"/>
              <a:buNone/>
              <a:defRPr sz="4800">
                <a:solidFill>
                  <a:srgbClr val="F5F7F9"/>
                </a:solidFill>
              </a:defRPr>
            </a:lvl5pPr>
            <a:lvl6pPr lvl="5" algn="ctr">
              <a:spcBef>
                <a:spcPts val="0"/>
              </a:spcBef>
              <a:spcAft>
                <a:spcPts val="0"/>
              </a:spcAft>
              <a:buClr>
                <a:srgbClr val="F5F7F9"/>
              </a:buClr>
              <a:buSzPts val="3600"/>
              <a:buNone/>
              <a:defRPr sz="4800">
                <a:solidFill>
                  <a:srgbClr val="F5F7F9"/>
                </a:solidFill>
              </a:defRPr>
            </a:lvl6pPr>
            <a:lvl7pPr lvl="6" algn="ctr">
              <a:spcBef>
                <a:spcPts val="0"/>
              </a:spcBef>
              <a:spcAft>
                <a:spcPts val="0"/>
              </a:spcAft>
              <a:buClr>
                <a:srgbClr val="F5F7F9"/>
              </a:buClr>
              <a:buSzPts val="3600"/>
              <a:buNone/>
              <a:defRPr sz="4800">
                <a:solidFill>
                  <a:srgbClr val="F5F7F9"/>
                </a:solidFill>
              </a:defRPr>
            </a:lvl7pPr>
            <a:lvl8pPr lvl="7" algn="ctr">
              <a:spcBef>
                <a:spcPts val="0"/>
              </a:spcBef>
              <a:spcAft>
                <a:spcPts val="0"/>
              </a:spcAft>
              <a:buClr>
                <a:srgbClr val="F5F7F9"/>
              </a:buClr>
              <a:buSzPts val="3600"/>
              <a:buNone/>
              <a:defRPr sz="4800">
                <a:solidFill>
                  <a:srgbClr val="F5F7F9"/>
                </a:solidFill>
              </a:defRPr>
            </a:lvl8pPr>
            <a:lvl9pPr lvl="8" algn="ctr">
              <a:spcBef>
                <a:spcPts val="0"/>
              </a:spcBef>
              <a:spcAft>
                <a:spcPts val="0"/>
              </a:spcAft>
              <a:buClr>
                <a:srgbClr val="F5F7F9"/>
              </a:buClr>
              <a:buSzPts val="3600"/>
              <a:buNone/>
              <a:defRPr sz="4800">
                <a:solidFill>
                  <a:srgbClr val="F5F7F9"/>
                </a:solidFill>
              </a:defRPr>
            </a:lvl9pPr>
          </a:lstStyle>
          <a:p>
            <a:endParaRPr/>
          </a:p>
        </p:txBody>
      </p:sp>
      <p:sp>
        <p:nvSpPr>
          <p:cNvPr id="2" name="Date Placeholder 1">
            <a:extLst>
              <a:ext uri="{FF2B5EF4-FFF2-40B4-BE49-F238E27FC236}">
                <a16:creationId xmlns:a16="http://schemas.microsoft.com/office/drawing/2014/main" id="{A38F1CD5-EC33-E249-83AE-7B1F0CF6336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ED19394C-F8EB-0C43-925A-9413408E517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877429D-48EE-7A46-855B-F09B243C1D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5025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Filler / Breaker 2" preserve="1">
  <p:cSld name="Section Filler / Breaker 2">
    <p:spTree>
      <p:nvGrpSpPr>
        <p:cNvPr id="1" name="Shape 34"/>
        <p:cNvGrpSpPr/>
        <p:nvPr/>
      </p:nvGrpSpPr>
      <p:grpSpPr>
        <a:xfrm>
          <a:off x="0" y="0"/>
          <a:ext cx="0" cy="0"/>
          <a:chOff x="0" y="0"/>
          <a:chExt cx="0" cy="0"/>
        </a:xfrm>
      </p:grpSpPr>
      <p:sp>
        <p:nvSpPr>
          <p:cNvPr id="35" name="Google Shape;35;p6"/>
          <p:cNvSpPr/>
          <p:nvPr/>
        </p:nvSpPr>
        <p:spPr>
          <a:xfrm>
            <a:off x="125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6" name="Google Shape;36;p6"/>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Clr>
                <a:srgbClr val="607E8C"/>
              </a:buClr>
              <a:buSzPts val="3600"/>
              <a:buNone/>
              <a:defRPr sz="4800">
                <a:solidFill>
                  <a:srgbClr val="607E8C"/>
                </a:solidFill>
              </a:defRPr>
            </a:lvl2pPr>
            <a:lvl3pPr lvl="2" algn="ctr" rtl="0">
              <a:spcBef>
                <a:spcPts val="0"/>
              </a:spcBef>
              <a:spcAft>
                <a:spcPts val="0"/>
              </a:spcAft>
              <a:buClr>
                <a:srgbClr val="607E8C"/>
              </a:buClr>
              <a:buSzPts val="3600"/>
              <a:buNone/>
              <a:defRPr sz="4800">
                <a:solidFill>
                  <a:srgbClr val="607E8C"/>
                </a:solidFill>
              </a:defRPr>
            </a:lvl3pPr>
            <a:lvl4pPr lvl="3" algn="ctr" rtl="0">
              <a:spcBef>
                <a:spcPts val="0"/>
              </a:spcBef>
              <a:spcAft>
                <a:spcPts val="0"/>
              </a:spcAft>
              <a:buClr>
                <a:srgbClr val="607E8C"/>
              </a:buClr>
              <a:buSzPts val="3600"/>
              <a:buNone/>
              <a:defRPr sz="4800">
                <a:solidFill>
                  <a:srgbClr val="607E8C"/>
                </a:solidFill>
              </a:defRPr>
            </a:lvl4pPr>
            <a:lvl5pPr lvl="4" algn="ctr" rtl="0">
              <a:spcBef>
                <a:spcPts val="0"/>
              </a:spcBef>
              <a:spcAft>
                <a:spcPts val="0"/>
              </a:spcAft>
              <a:buClr>
                <a:srgbClr val="607E8C"/>
              </a:buClr>
              <a:buSzPts val="3600"/>
              <a:buNone/>
              <a:defRPr sz="4800">
                <a:solidFill>
                  <a:srgbClr val="607E8C"/>
                </a:solidFill>
              </a:defRPr>
            </a:lvl5pPr>
            <a:lvl6pPr lvl="5" algn="ctr" rtl="0">
              <a:spcBef>
                <a:spcPts val="0"/>
              </a:spcBef>
              <a:spcAft>
                <a:spcPts val="0"/>
              </a:spcAft>
              <a:buClr>
                <a:srgbClr val="607E8C"/>
              </a:buClr>
              <a:buSzPts val="3600"/>
              <a:buNone/>
              <a:defRPr sz="4800">
                <a:solidFill>
                  <a:srgbClr val="607E8C"/>
                </a:solidFill>
              </a:defRPr>
            </a:lvl6pPr>
            <a:lvl7pPr lvl="6" algn="ctr" rtl="0">
              <a:spcBef>
                <a:spcPts val="0"/>
              </a:spcBef>
              <a:spcAft>
                <a:spcPts val="0"/>
              </a:spcAft>
              <a:buClr>
                <a:srgbClr val="607E8C"/>
              </a:buClr>
              <a:buSzPts val="3600"/>
              <a:buNone/>
              <a:defRPr sz="4800">
                <a:solidFill>
                  <a:srgbClr val="607E8C"/>
                </a:solidFill>
              </a:defRPr>
            </a:lvl7pPr>
            <a:lvl8pPr lvl="7" algn="ctr" rtl="0">
              <a:spcBef>
                <a:spcPts val="0"/>
              </a:spcBef>
              <a:spcAft>
                <a:spcPts val="0"/>
              </a:spcAft>
              <a:buClr>
                <a:srgbClr val="607E8C"/>
              </a:buClr>
              <a:buSzPts val="3600"/>
              <a:buNone/>
              <a:defRPr sz="4800">
                <a:solidFill>
                  <a:srgbClr val="607E8C"/>
                </a:solidFill>
              </a:defRPr>
            </a:lvl8pPr>
            <a:lvl9pPr lvl="8" algn="ctr" rtl="0">
              <a:spcBef>
                <a:spcPts val="0"/>
              </a:spcBef>
              <a:spcAft>
                <a:spcPts val="0"/>
              </a:spcAft>
              <a:buClr>
                <a:srgbClr val="607E8C"/>
              </a:buClr>
              <a:buSzPts val="3600"/>
              <a:buNone/>
              <a:defRPr sz="4800">
                <a:solidFill>
                  <a:srgbClr val="607E8C"/>
                </a:solidFill>
              </a:defRPr>
            </a:lvl9pPr>
          </a:lstStyle>
          <a:p>
            <a:endParaRPr dirty="0"/>
          </a:p>
        </p:txBody>
      </p:sp>
      <p:sp>
        <p:nvSpPr>
          <p:cNvPr id="2" name="Date Placeholder 1">
            <a:extLst>
              <a:ext uri="{FF2B5EF4-FFF2-40B4-BE49-F238E27FC236}">
                <a16:creationId xmlns:a16="http://schemas.microsoft.com/office/drawing/2014/main" id="{72CAFF3C-0F4F-CA46-8273-0AACAAF0276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F2317398-2F2B-AA4E-BA95-D95E53941F6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A37588DB-308D-414F-85F4-9981A3F27B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5028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CB13B3-6183-E54D-9C3E-60F7B321512A}"/>
              </a:ext>
            </a:extLst>
          </p:cNvPr>
          <p:cNvSpPr>
            <a:spLocks noGrp="1"/>
          </p:cNvSpPr>
          <p:nvPr>
            <p:ph type="body" sz="quarter" idx="10"/>
          </p:nvPr>
        </p:nvSpPr>
        <p:spPr>
          <a:xfrm>
            <a:off x="838200" y="1676404"/>
            <a:ext cx="10515600" cy="45720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0DFD24A8-C957-614A-85CD-A4F970A68CCD}"/>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0AB73B65-F1BF-D249-81FD-E18ADAB6BF7C}"/>
              </a:ext>
            </a:extLst>
          </p:cNvPr>
          <p:cNvSpPr>
            <a:spLocks noGrp="1"/>
          </p:cNvSpPr>
          <p:nvPr>
            <p:ph type="dt" sz="half"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3" name="Footer Placeholder 12">
            <a:extLst>
              <a:ext uri="{FF2B5EF4-FFF2-40B4-BE49-F238E27FC236}">
                <a16:creationId xmlns:a16="http://schemas.microsoft.com/office/drawing/2014/main" id="{345DC5DD-71AE-654B-B52E-3F656DB348F9}"/>
              </a:ext>
            </a:extLst>
          </p:cNvPr>
          <p:cNvSpPr>
            <a:spLocks noGrp="1"/>
          </p:cNvSpPr>
          <p:nvPr>
            <p:ph type="ftr"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4" name="Slide Number Placeholder 13">
            <a:extLst>
              <a:ext uri="{FF2B5EF4-FFF2-40B4-BE49-F238E27FC236}">
                <a16:creationId xmlns:a16="http://schemas.microsoft.com/office/drawing/2014/main" id="{35E3D64E-50D9-A447-B468-AA083E6067B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4664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bullets" preserve="1" userDrawn="1">
  <p:cSld name="Title and two bullets">
    <p:spTree>
      <p:nvGrpSpPr>
        <p:cNvPr id="1" name="Shape 40"/>
        <p:cNvGrpSpPr/>
        <p:nvPr/>
      </p:nvGrpSpPr>
      <p:grpSpPr>
        <a:xfrm>
          <a:off x="0" y="0"/>
          <a:ext cx="0" cy="0"/>
          <a:chOff x="0" y="0"/>
          <a:chExt cx="0" cy="0"/>
        </a:xfrm>
      </p:grpSpPr>
      <p:sp>
        <p:nvSpPr>
          <p:cNvPr id="7" name="Title 6">
            <a:extLst>
              <a:ext uri="{FF2B5EF4-FFF2-40B4-BE49-F238E27FC236}">
                <a16:creationId xmlns:a16="http://schemas.microsoft.com/office/drawing/2014/main" id="{36A3D7A3-A27E-5843-97CC-4CBBB0388391}"/>
              </a:ext>
            </a:extLst>
          </p:cNvPr>
          <p:cNvSpPr>
            <a:spLocks noGrp="1"/>
          </p:cNvSpPr>
          <p:nvPr>
            <p:ph type="title"/>
          </p:nvPr>
        </p:nvSpPr>
        <p:spPr/>
        <p:txBody>
          <a:bodyPr/>
          <a:lstStyle/>
          <a:p>
            <a:r>
              <a:rPr lang="en-US"/>
              <a:t>Click to edit Master title style</a:t>
            </a:r>
          </a:p>
        </p:txBody>
      </p:sp>
      <p:sp>
        <p:nvSpPr>
          <p:cNvPr id="10" name="Text Placeholder 9">
            <a:extLst>
              <a:ext uri="{FF2B5EF4-FFF2-40B4-BE49-F238E27FC236}">
                <a16:creationId xmlns:a16="http://schemas.microsoft.com/office/drawing/2014/main" id="{68603AA8-0D68-A94D-9979-E47D64E6B498}"/>
              </a:ext>
            </a:extLst>
          </p:cNvPr>
          <p:cNvSpPr>
            <a:spLocks noGrp="1"/>
          </p:cNvSpPr>
          <p:nvPr>
            <p:ph type="body" sz="quarter" idx="10"/>
          </p:nvPr>
        </p:nvSpPr>
        <p:spPr>
          <a:xfrm>
            <a:off x="8382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1C3F1FB-53B1-A549-B40D-5E2FB997C87A}"/>
              </a:ext>
            </a:extLst>
          </p:cNvPr>
          <p:cNvSpPr>
            <a:spLocks noGrp="1"/>
          </p:cNvSpPr>
          <p:nvPr>
            <p:ph type="body" sz="quarter" idx="11"/>
          </p:nvPr>
        </p:nvSpPr>
        <p:spPr>
          <a:xfrm>
            <a:off x="60960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0E652BF9-4C24-8F4F-BB39-F5C5820B1F12}"/>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4" name="Footer Placeholder 13">
            <a:extLst>
              <a:ext uri="{FF2B5EF4-FFF2-40B4-BE49-F238E27FC236}">
                <a16:creationId xmlns:a16="http://schemas.microsoft.com/office/drawing/2014/main" id="{084CA210-EF5B-3048-BF5E-34E39AD7F725}"/>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5" name="Slide Number Placeholder 14">
            <a:extLst>
              <a:ext uri="{FF2B5EF4-FFF2-40B4-BE49-F238E27FC236}">
                <a16:creationId xmlns:a16="http://schemas.microsoft.com/office/drawing/2014/main" id="{AFD53F8A-DEED-5842-9D36-BA8D7E9A5753}"/>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0361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 &amp; Image" preserve="1" userDrawn="1">
  <p:cSld name="Title, Bullet &amp; Image">
    <p:spTree>
      <p:nvGrpSpPr>
        <p:cNvPr id="1" name="Shape 44"/>
        <p:cNvGrpSpPr/>
        <p:nvPr/>
      </p:nvGrpSpPr>
      <p:grpSpPr>
        <a:xfrm>
          <a:off x="0" y="0"/>
          <a:ext cx="0" cy="0"/>
          <a:chOff x="0" y="0"/>
          <a:chExt cx="0" cy="0"/>
        </a:xfrm>
      </p:grpSpPr>
      <p:sp>
        <p:nvSpPr>
          <p:cNvPr id="6" name="Title 5">
            <a:extLst>
              <a:ext uri="{FF2B5EF4-FFF2-40B4-BE49-F238E27FC236}">
                <a16:creationId xmlns:a16="http://schemas.microsoft.com/office/drawing/2014/main" id="{A3F7FB4B-DF43-1144-86D3-FFFA61C50F4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A06AEAD-77F3-4B42-B342-9307E2054743}"/>
              </a:ext>
            </a:extLst>
          </p:cNvPr>
          <p:cNvSpPr>
            <a:spLocks noGrp="1"/>
          </p:cNvSpPr>
          <p:nvPr>
            <p:ph type="body" sz="quarter" idx="10"/>
          </p:nvPr>
        </p:nvSpPr>
        <p:spPr>
          <a:xfrm>
            <a:off x="838201" y="1676400"/>
            <a:ext cx="4962307"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209F543-F94C-9647-9672-4A684BC91B47}"/>
              </a:ext>
            </a:extLst>
          </p:cNvPr>
          <p:cNvSpPr>
            <a:spLocks noGrp="1"/>
          </p:cNvSpPr>
          <p:nvPr>
            <p:ph type="pic" sz="quarter" idx="11"/>
          </p:nvPr>
        </p:nvSpPr>
        <p:spPr>
          <a:xfrm>
            <a:off x="6096000" y="1676400"/>
            <a:ext cx="5257800" cy="4572000"/>
          </a:xfrm>
          <a:prstGeom prst="rect">
            <a:avLst/>
          </a:prstGeom>
        </p:spPr>
        <p:txBody>
          <a:bodyPr/>
          <a:lstStyle/>
          <a:p>
            <a:endParaRPr lang="en-US" dirty="0"/>
          </a:p>
        </p:txBody>
      </p:sp>
      <p:sp>
        <p:nvSpPr>
          <p:cNvPr id="11" name="Date Placeholder 10">
            <a:extLst>
              <a:ext uri="{FF2B5EF4-FFF2-40B4-BE49-F238E27FC236}">
                <a16:creationId xmlns:a16="http://schemas.microsoft.com/office/drawing/2014/main" id="{DD5C653F-72FF-DB44-983E-CA73E0DE238D}"/>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2" name="Footer Placeholder 11">
            <a:extLst>
              <a:ext uri="{FF2B5EF4-FFF2-40B4-BE49-F238E27FC236}">
                <a16:creationId xmlns:a16="http://schemas.microsoft.com/office/drawing/2014/main" id="{4F0643E8-C787-0943-8A50-861685B90C6D}"/>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3" name="Slide Number Placeholder 12">
            <a:extLst>
              <a:ext uri="{FF2B5EF4-FFF2-40B4-BE49-F238E27FC236}">
                <a16:creationId xmlns:a16="http://schemas.microsoft.com/office/drawing/2014/main" id="{427E4527-8865-AC47-B62C-4C68B9B1F5EB}"/>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702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Images &amp; Label 1" preserve="1" userDrawn="1">
  <p:cSld name="Title, Images &amp; Label 1">
    <p:spTree>
      <p:nvGrpSpPr>
        <p:cNvPr id="1" name="Shape 48"/>
        <p:cNvGrpSpPr/>
        <p:nvPr/>
      </p:nvGrpSpPr>
      <p:grpSpPr>
        <a:xfrm>
          <a:off x="0" y="0"/>
          <a:ext cx="0" cy="0"/>
          <a:chOff x="0" y="0"/>
          <a:chExt cx="0" cy="0"/>
        </a:xfrm>
      </p:grpSpPr>
      <p:sp>
        <p:nvSpPr>
          <p:cNvPr id="54" name="Google Shape;54;p10"/>
          <p:cNvSpPr txBox="1"/>
          <p:nvPr/>
        </p:nvSpPr>
        <p:spPr>
          <a:xfrm>
            <a:off x="6927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5" name="Google Shape;55;p10"/>
          <p:cNvSpPr txBox="1"/>
          <p:nvPr/>
        </p:nvSpPr>
        <p:spPr>
          <a:xfrm>
            <a:off x="33385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6" name="Google Shape;56;p10"/>
          <p:cNvSpPr txBox="1"/>
          <p:nvPr/>
        </p:nvSpPr>
        <p:spPr>
          <a:xfrm>
            <a:off x="59843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7" name="Google Shape;57;p10"/>
          <p:cNvSpPr txBox="1"/>
          <p:nvPr/>
        </p:nvSpPr>
        <p:spPr>
          <a:xfrm>
            <a:off x="86301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 name="Title 4">
            <a:extLst>
              <a:ext uri="{FF2B5EF4-FFF2-40B4-BE49-F238E27FC236}">
                <a16:creationId xmlns:a16="http://schemas.microsoft.com/office/drawing/2014/main" id="{ADCB8992-E724-EE4F-88B0-420CC464824C}"/>
              </a:ext>
            </a:extLst>
          </p:cNvPr>
          <p:cNvSpPr>
            <a:spLocks noGrp="1"/>
          </p:cNvSpPr>
          <p:nvPr>
            <p:ph type="title"/>
          </p:nvPr>
        </p:nvSpPr>
        <p:spPr/>
        <p:txBody>
          <a:bodyPr/>
          <a:lstStyle/>
          <a:p>
            <a:r>
              <a:rPr lang="en-US"/>
              <a:t>Click to edit Master title style</a:t>
            </a:r>
          </a:p>
        </p:txBody>
      </p:sp>
      <p:sp>
        <p:nvSpPr>
          <p:cNvPr id="17" name="Picture Placeholder 6">
            <a:extLst>
              <a:ext uri="{FF2B5EF4-FFF2-40B4-BE49-F238E27FC236}">
                <a16:creationId xmlns:a16="http://schemas.microsoft.com/office/drawing/2014/main" id="{4DE91E58-3BC0-F344-8DE3-D7EF88EABC25}"/>
              </a:ext>
            </a:extLst>
          </p:cNvPr>
          <p:cNvSpPr>
            <a:spLocks noGrp="1"/>
          </p:cNvSpPr>
          <p:nvPr>
            <p:ph type="pic" sz="quarter" idx="10"/>
          </p:nvPr>
        </p:nvSpPr>
        <p:spPr>
          <a:xfrm>
            <a:off x="838202" y="2269034"/>
            <a:ext cx="2705100" cy="2302966"/>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D5911CCC-E7FF-CA40-A97C-6F0225C16A69}"/>
              </a:ext>
            </a:extLst>
          </p:cNvPr>
          <p:cNvSpPr>
            <a:spLocks noGrp="1"/>
          </p:cNvSpPr>
          <p:nvPr>
            <p:ph type="pic" sz="quarter" idx="11"/>
          </p:nvPr>
        </p:nvSpPr>
        <p:spPr>
          <a:xfrm>
            <a:off x="3557262" y="2275335"/>
            <a:ext cx="2538740" cy="2302966"/>
          </a:xfrm>
          <a:prstGeom prst="rect">
            <a:avLst/>
          </a:prstGeom>
        </p:spPr>
        <p:txBody>
          <a:bodyPr/>
          <a:lstStyle/>
          <a:p>
            <a:endParaRPr lang="en-US" dirty="0"/>
          </a:p>
        </p:txBody>
      </p:sp>
      <p:sp>
        <p:nvSpPr>
          <p:cNvPr id="19" name="Picture Placeholder 6">
            <a:extLst>
              <a:ext uri="{FF2B5EF4-FFF2-40B4-BE49-F238E27FC236}">
                <a16:creationId xmlns:a16="http://schemas.microsoft.com/office/drawing/2014/main" id="{2CC58F52-09AA-7F42-ABB5-D8E12502E4E1}"/>
              </a:ext>
            </a:extLst>
          </p:cNvPr>
          <p:cNvSpPr>
            <a:spLocks noGrp="1"/>
          </p:cNvSpPr>
          <p:nvPr>
            <p:ph type="pic" sz="quarter" idx="12"/>
          </p:nvPr>
        </p:nvSpPr>
        <p:spPr>
          <a:xfrm>
            <a:off x="6109960" y="2274656"/>
            <a:ext cx="2667000" cy="2302966"/>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504941FE-63FA-B345-AE72-EADF7E964016}"/>
              </a:ext>
            </a:extLst>
          </p:cNvPr>
          <p:cNvSpPr>
            <a:spLocks noGrp="1"/>
          </p:cNvSpPr>
          <p:nvPr>
            <p:ph type="pic" sz="quarter" idx="13"/>
          </p:nvPr>
        </p:nvSpPr>
        <p:spPr>
          <a:xfrm>
            <a:off x="8776960" y="2269034"/>
            <a:ext cx="2576840" cy="2302966"/>
          </a:xfrm>
          <a:prstGeom prst="rect">
            <a:avLst/>
          </a:prstGeom>
        </p:spPr>
        <p:txBody>
          <a:bodyPr/>
          <a:lstStyle/>
          <a:p>
            <a:endParaRPr lang="en-US" dirty="0"/>
          </a:p>
        </p:txBody>
      </p:sp>
      <p:sp>
        <p:nvSpPr>
          <p:cNvPr id="10" name="Date Placeholder 9">
            <a:extLst>
              <a:ext uri="{FF2B5EF4-FFF2-40B4-BE49-F238E27FC236}">
                <a16:creationId xmlns:a16="http://schemas.microsoft.com/office/drawing/2014/main" id="{C44EFB4F-CD24-BC43-8A5E-A22A2C89DACB}"/>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1" name="Footer Placeholder 10">
            <a:extLst>
              <a:ext uri="{FF2B5EF4-FFF2-40B4-BE49-F238E27FC236}">
                <a16:creationId xmlns:a16="http://schemas.microsoft.com/office/drawing/2014/main" id="{8AE77A66-6237-D84F-8CCF-CA0220607D68}"/>
              </a:ext>
            </a:extLst>
          </p:cNvPr>
          <p:cNvSpPr>
            <a:spLocks noGrp="1"/>
          </p:cNvSpPr>
          <p:nvPr>
            <p:ph type="ftr"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2" name="Slide Number Placeholder 11">
            <a:extLst>
              <a:ext uri="{FF2B5EF4-FFF2-40B4-BE49-F238E27FC236}">
                <a16:creationId xmlns:a16="http://schemas.microsoft.com/office/drawing/2014/main" id="{A021DDBA-1CD5-0E42-83E4-EB7A4B4EA1A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173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p:nvPr/>
        </p:nvSpPr>
        <p:spPr>
          <a:xfrm>
            <a:off x="8900733" y="239300"/>
            <a:ext cx="2094000" cy="440800"/>
          </a:xfrm>
          <a:prstGeom prst="rect">
            <a:avLst/>
          </a:prstGeom>
          <a:noFill/>
          <a:ln>
            <a:noFill/>
          </a:ln>
        </p:spPr>
        <p:txBody>
          <a:bodyPr spcFirstLastPara="1" wrap="square" lIns="121900" tIns="121900" rIns="121900" bIns="121900" anchor="ctr" anchorCtr="0">
            <a:noAutofit/>
          </a:bodyPr>
          <a:lstStyle/>
          <a:p>
            <a:pPr marL="0" marR="0" lvl="0" indent="0" algn="r" defTabSz="1219140" rtl="0" eaLnBrk="1" fontAlgn="auto" latinLnBrk="0" hangingPunct="1">
              <a:lnSpc>
                <a:spcPct val="115000"/>
              </a:lnSpc>
              <a:spcBef>
                <a:spcPts val="0"/>
              </a:spcBef>
              <a:spcAft>
                <a:spcPts val="0"/>
              </a:spcAft>
              <a:buClr>
                <a:srgbClr val="000000"/>
              </a:buClr>
              <a:buSzTx/>
              <a:buFont typeface="Arial"/>
              <a:buNone/>
              <a:tabLst/>
              <a:defRPr/>
            </a:pP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pic>
        <p:nvPicPr>
          <p:cNvPr id="9" name="Google Shape;9;p1"/>
          <p:cNvPicPr preferRelativeResize="0"/>
          <p:nvPr/>
        </p:nvPicPr>
        <p:blipFill rotWithShape="1">
          <a:blip r:embed="rId14">
            <a:alphaModFix/>
          </a:blip>
          <a:srcRect r="68424"/>
          <a:stretch/>
        </p:blipFill>
        <p:spPr>
          <a:xfrm>
            <a:off x="10994699" y="304800"/>
            <a:ext cx="353652" cy="298000"/>
          </a:xfrm>
          <a:prstGeom prst="rect">
            <a:avLst/>
          </a:prstGeom>
          <a:noFill/>
          <a:ln>
            <a:noFill/>
          </a:ln>
        </p:spPr>
      </p:pic>
      <p:sp>
        <p:nvSpPr>
          <p:cNvPr id="10" name="Google Shape;10;p1"/>
          <p:cNvSpPr/>
          <p:nvPr/>
        </p:nvSpPr>
        <p:spPr>
          <a:xfrm>
            <a:off x="11310203" y="400835"/>
            <a:ext cx="56400" cy="144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11;p1"/>
          <p:cNvSpPr txBox="1"/>
          <p:nvPr/>
        </p:nvSpPr>
        <p:spPr>
          <a:xfrm>
            <a:off x="802717" y="239300"/>
            <a:ext cx="2179765"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sp>
        <p:nvSpPr>
          <p:cNvPr id="19" name="Title Placeholder 18">
            <a:extLst>
              <a:ext uri="{FF2B5EF4-FFF2-40B4-BE49-F238E27FC236}">
                <a16:creationId xmlns:a16="http://schemas.microsoft.com/office/drawing/2014/main" id="{3233E503-DDA4-234F-9E04-632B530A850D}"/>
              </a:ext>
            </a:extLst>
          </p:cNvPr>
          <p:cNvSpPr>
            <a:spLocks noGrp="1"/>
          </p:cNvSpPr>
          <p:nvPr>
            <p:ph type="title"/>
          </p:nvPr>
        </p:nvSpPr>
        <p:spPr>
          <a:xfrm>
            <a:off x="838200" y="970245"/>
            <a:ext cx="10515600" cy="440801"/>
          </a:xfrm>
          <a:prstGeom prst="rect">
            <a:avLst/>
          </a:prstGeom>
        </p:spPr>
        <p:txBody>
          <a:bodyPr vert="horz" lIns="91440" tIns="45720" rIns="91440" bIns="45720" rtlCol="0" anchor="ctr">
            <a:normAutofit/>
          </a:bodyPr>
          <a:lstStyle/>
          <a:p>
            <a:r>
              <a:rPr lang="en-US" dirty="0"/>
              <a:t>Click to edit Master title style</a:t>
            </a:r>
          </a:p>
        </p:txBody>
      </p:sp>
      <p:sp>
        <p:nvSpPr>
          <p:cNvPr id="20" name="Date Placeholder 19">
            <a:extLst>
              <a:ext uri="{FF2B5EF4-FFF2-40B4-BE49-F238E27FC236}">
                <a16:creationId xmlns:a16="http://schemas.microsoft.com/office/drawing/2014/main" id="{22979FDA-4B77-D94D-9B40-53A14318ABF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21" name="Footer Placeholder 20">
            <a:extLst>
              <a:ext uri="{FF2B5EF4-FFF2-40B4-BE49-F238E27FC236}">
                <a16:creationId xmlns:a16="http://schemas.microsoft.com/office/drawing/2014/main" id="{840CEFD0-7E71-F146-9896-B5EF3F12C0D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srgbClr val="000000">
                  <a:tint val="75000"/>
                </a:srgbClr>
              </a:solidFill>
            </a:endParaRPr>
          </a:p>
        </p:txBody>
      </p:sp>
      <p:sp>
        <p:nvSpPr>
          <p:cNvPr id="24" name="Slide Number Placeholder 23">
            <a:extLst>
              <a:ext uri="{FF2B5EF4-FFF2-40B4-BE49-F238E27FC236}">
                <a16:creationId xmlns:a16="http://schemas.microsoft.com/office/drawing/2014/main" id="{F452F31C-FF29-0B4C-9B28-919F66689D6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b="0" i="0">
                <a:solidFill>
                  <a:schemeClr val="tx2">
                    <a:lumMod val="75000"/>
                  </a:schemeClr>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
        <p:nvSpPr>
          <p:cNvPr id="25" name="Text Placeholder 24">
            <a:extLst>
              <a:ext uri="{FF2B5EF4-FFF2-40B4-BE49-F238E27FC236}">
                <a16:creationId xmlns:a16="http://schemas.microsoft.com/office/drawing/2014/main" id="{38C9F553-E2A1-DE45-8ED8-B3FBF41DC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91157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3373BA"/>
          </a:solidFill>
          <a:latin typeface="Lato Medium" panose="020F0502020204030203" pitchFamily="34" charset="0"/>
          <a:ea typeface="Lato Medium" panose="020F0502020204030203" pitchFamily="34" charset="0"/>
          <a:cs typeface="Lato Medium"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85744" marR="0" lvl="0"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1pPr>
      <a:lvl2pPr marL="895328" marR="0" lvl="1"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2pPr>
      <a:lvl3pPr marL="1365217" marR="0" lvl="2"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3pPr>
      <a:lvl4pPr marL="1657309" marR="0" lvl="3" indent="-284156"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4pPr>
      <a:lvl5pPr marL="1943051" marR="0" lvl="4" indent="-285744"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3">
          <p15:clr>
            <a:srgbClr val="EA4335"/>
          </p15:clr>
        </p15:guide>
        <p15:guide id="2" pos="528">
          <p15:clr>
            <a:srgbClr val="EA4335"/>
          </p15:clr>
        </p15:guide>
        <p15:guide id="3" pos="5520">
          <p15:clr>
            <a:srgbClr val="EA4335"/>
          </p15:clr>
        </p15:guide>
        <p15:guide id="4" orient="horz" pos="2880">
          <p15:clr>
            <a:srgbClr val="EA4335"/>
          </p15:clr>
        </p15:guide>
        <p15:guide id="6" orient="horz" pos="1620">
          <p15:clr>
            <a:srgbClr val="EA4335"/>
          </p15:clr>
        </p15:guide>
        <p15:guide id="7" pos="2232">
          <p15:clr>
            <a:srgbClr val="EA4335"/>
          </p15:clr>
        </p15:guide>
        <p15:guide id="8" pos="3840">
          <p15:clr>
            <a:srgbClr val="EA4335"/>
          </p15:clr>
        </p15:guide>
        <p15:guide id="9" orient="horz" pos="4008">
          <p15:clr>
            <a:srgbClr val="F26B43"/>
          </p15:clr>
        </p15:guide>
        <p15:guide id="10" pos="7152">
          <p15:clr>
            <a:srgbClr val="F26B43"/>
          </p15:clr>
        </p15:guide>
        <p15:guide id="11" orient="horz" pos="1056">
          <p15:clr>
            <a:srgbClr val="F26B43"/>
          </p15:clr>
        </p15:guide>
        <p15:guide id="12"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wipawel@grsecurit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microsoft/MSRC-Security-Research/blob/master/presentations/2018_02_OffensiveCon/The%20Evolution%20of%20CFI%20Attacks%20and%20Defenses.pdf" TargetMode="External"/><Relationship Id="rId2" Type="http://schemas.openxmlformats.org/officeDocument/2006/relationships/hyperlink" Target="https://xlab.tencent.com/en/2016/11/02/return-flow-guard/"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70.png"/><Relationship Id="rId5" Type="http://schemas.openxmlformats.org/officeDocument/2006/relationships/customXml" Target="../ink/ink2.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ugs.freebsd.org/bugzilla/show_bug.cgi?id=261169"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git.freebsd.org/src/commit/?id=cde70e312c3fde5b37a29be1dacb7fde9a45b94a"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c.intel.com/content/www/us/en/design/ipla/software-development-platforms/client/platforms/alder-lake-desktop/682436/027/errata-details/"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FEED-504A-4397-9DB6-42917B7E060F}"/>
              </a:ext>
            </a:extLst>
          </p:cNvPr>
          <p:cNvSpPr>
            <a:spLocks noGrp="1"/>
          </p:cNvSpPr>
          <p:nvPr>
            <p:ph type="ctrTitle"/>
          </p:nvPr>
        </p:nvSpPr>
        <p:spPr>
          <a:xfrm>
            <a:off x="2941720" y="3008614"/>
            <a:ext cx="8087479" cy="662759"/>
          </a:xfrm>
        </p:spPr>
        <p:txBody>
          <a:bodyPr/>
          <a:lstStyle/>
          <a:p>
            <a:pPr algn="ctr"/>
            <a:r>
              <a:rPr lang="en-GB" sz="3600" dirty="0"/>
              <a:t>What Every Hacker Should Know About TLB Invalidation</a:t>
            </a:r>
            <a:endParaRPr lang="en-US" sz="3600" dirty="0"/>
          </a:p>
        </p:txBody>
      </p:sp>
      <p:sp>
        <p:nvSpPr>
          <p:cNvPr id="4" name="Subtitle 3">
            <a:extLst>
              <a:ext uri="{FF2B5EF4-FFF2-40B4-BE49-F238E27FC236}">
                <a16:creationId xmlns:a16="http://schemas.microsoft.com/office/drawing/2014/main" id="{06BBFB5D-12C0-41A3-8799-DDB68A08E31F}"/>
              </a:ext>
            </a:extLst>
          </p:cNvPr>
          <p:cNvSpPr>
            <a:spLocks noGrp="1"/>
          </p:cNvSpPr>
          <p:nvPr>
            <p:ph type="subTitle" idx="2"/>
          </p:nvPr>
        </p:nvSpPr>
        <p:spPr>
          <a:xfrm>
            <a:off x="2941721" y="4503172"/>
            <a:ext cx="8166880" cy="2282400"/>
          </a:xfrm>
        </p:spPr>
        <p:txBody>
          <a:bodyPr/>
          <a:lstStyle/>
          <a:p>
            <a:pPr algn="ctr"/>
            <a:r>
              <a:rPr lang="en-US" dirty="0"/>
              <a:t>December 2024</a:t>
            </a:r>
          </a:p>
          <a:p>
            <a:pPr algn="ctr"/>
            <a:r>
              <a:rPr lang="en-US" dirty="0">
                <a:solidFill>
                  <a:schemeClr val="bg1"/>
                </a:solidFill>
              </a:rPr>
              <a:t>Hackers to Hackers Conference (H2HC)</a:t>
            </a:r>
          </a:p>
          <a:p>
            <a:pPr algn="ctr"/>
            <a:endParaRPr lang="en-US" dirty="0"/>
          </a:p>
          <a:p>
            <a:pPr algn="ctr"/>
            <a:endParaRPr lang="en-US" dirty="0"/>
          </a:p>
          <a:p>
            <a:pPr algn="ctr"/>
            <a:r>
              <a:rPr lang="en-US" dirty="0"/>
              <a:t>Paweł Wieczorkiewicz</a:t>
            </a:r>
          </a:p>
          <a:p>
            <a:pPr algn="ctr"/>
            <a:r>
              <a:rPr lang="en-US" dirty="0"/>
              <a:t>Open Source Security, Inc.</a:t>
            </a:r>
          </a:p>
          <a:p>
            <a:pPr algn="ctr"/>
            <a:endParaRPr lang="en-US" dirty="0"/>
          </a:p>
        </p:txBody>
      </p:sp>
    </p:spTree>
    <p:extLst>
      <p:ext uri="{BB962C8B-B14F-4D97-AF65-F5344CB8AC3E}">
        <p14:creationId xmlns:p14="http://schemas.microsoft.com/office/powerpoint/2010/main" val="282323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DF24-20A9-10F3-8784-44C6869665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CF3610-3D4D-0DF9-C9F3-46C8F1B6A7C7}"/>
              </a:ext>
            </a:extLst>
          </p:cNvPr>
          <p:cNvSpPr>
            <a:spLocks noGrp="1"/>
          </p:cNvSpPr>
          <p:nvPr>
            <p:ph type="body" sz="quarter" idx="10"/>
          </p:nvPr>
        </p:nvSpPr>
        <p:spPr/>
        <p:txBody>
          <a:bodyPr>
            <a:normAutofit/>
          </a:bodyPr>
          <a:lstStyle/>
          <a:p>
            <a:r>
              <a:rPr lang="en-US" dirty="0"/>
              <a:t>TLB is a (set of) cache buffer(s) automatically storing previous, successful page walk results</a:t>
            </a:r>
          </a:p>
          <a:p>
            <a:r>
              <a:rPr lang="en-US" dirty="0"/>
              <a:t>TLB caches </a:t>
            </a:r>
            <a:r>
              <a:rPr lang="en-US" b="1" dirty="0"/>
              <a:t>recent</a:t>
            </a:r>
            <a:r>
              <a:rPr lang="en-US" dirty="0"/>
              <a:t> virtual address to physical address</a:t>
            </a:r>
            <a:r>
              <a:rPr lang="en-US" b="1" dirty="0"/>
              <a:t> translations </a:t>
            </a:r>
            <a:r>
              <a:rPr lang="en-US" dirty="0"/>
              <a:t>…</a:t>
            </a:r>
            <a:endParaRPr lang="en-US" b="1" dirty="0"/>
          </a:p>
          <a:p>
            <a:pPr lvl="1"/>
            <a:r>
              <a:rPr lang="en-US" dirty="0"/>
              <a:t>… and a summary of traversed page table entries metadata flags</a:t>
            </a:r>
          </a:p>
          <a:p>
            <a:endParaRPr lang="en-US" dirty="0"/>
          </a:p>
          <a:p>
            <a:r>
              <a:rPr lang="en-US" dirty="0"/>
              <a:t>Typical TLB consists of entries referenced by a virtual page number (e.g. </a:t>
            </a:r>
            <a:r>
              <a:rPr lang="en-US" dirty="0">
                <a:latin typeface="Courier New" panose="02070309020205020404" pitchFamily="49" charset="0"/>
                <a:cs typeface="Courier New" panose="02070309020205020404" pitchFamily="49" charset="0"/>
              </a:rPr>
              <a:t>virtual address &gt;&gt; 12</a:t>
            </a:r>
            <a:r>
              <a:rPr lang="en-US" dirty="0"/>
              <a:t>)</a:t>
            </a:r>
          </a:p>
          <a:p>
            <a:r>
              <a:rPr lang="en-US" dirty="0"/>
              <a:t>Typical TLB entry consists of:</a:t>
            </a:r>
          </a:p>
          <a:p>
            <a:pPr lvl="1"/>
            <a:r>
              <a:rPr lang="en-US" dirty="0"/>
              <a:t>Physical frame number (physical address = (</a:t>
            </a:r>
            <a:r>
              <a:rPr lang="en-US" dirty="0">
                <a:latin typeface="Courier New" panose="02070309020205020404" pitchFamily="49" charset="0"/>
                <a:cs typeface="Courier New" panose="02070309020205020404" pitchFamily="49" charset="0"/>
              </a:rPr>
              <a:t>frame number &lt;&lt; 12</a:t>
            </a:r>
            <a:r>
              <a:rPr lang="en-US" dirty="0"/>
              <a:t>) + </a:t>
            </a:r>
            <a:r>
              <a:rPr lang="en-US" dirty="0">
                <a:latin typeface="Courier New" panose="02070309020205020404" pitchFamily="49" charset="0"/>
                <a:cs typeface="Courier New" panose="02070309020205020404" pitchFamily="49" charset="0"/>
              </a:rPr>
              <a:t>offset</a:t>
            </a:r>
            <a:r>
              <a:rPr lang="en-US" dirty="0"/>
              <a:t>)</a:t>
            </a:r>
          </a:p>
          <a:p>
            <a:pPr lvl="1"/>
            <a:r>
              <a:rPr lang="en-US" dirty="0"/>
              <a:t>Access rights from page tables’ entries used for the translation:</a:t>
            </a:r>
          </a:p>
          <a:p>
            <a:pPr lvl="2"/>
            <a:r>
              <a:rPr lang="en-US" dirty="0"/>
              <a:t>Logical AND of Read/Write flags</a:t>
            </a:r>
          </a:p>
          <a:p>
            <a:pPr lvl="2"/>
            <a:r>
              <a:rPr lang="en-US" dirty="0"/>
              <a:t>Logical AND of User/Superuser flags</a:t>
            </a:r>
          </a:p>
          <a:p>
            <a:pPr lvl="2"/>
            <a:r>
              <a:rPr lang="en-US" dirty="0"/>
              <a:t>Additional page table metadata attributes</a:t>
            </a:r>
          </a:p>
          <a:p>
            <a:pPr lvl="1"/>
            <a:endParaRPr lang="en-US" dirty="0"/>
          </a:p>
          <a:p>
            <a:endParaRPr lang="en-US" dirty="0"/>
          </a:p>
        </p:txBody>
      </p:sp>
      <p:sp>
        <p:nvSpPr>
          <p:cNvPr id="3" name="Title 2">
            <a:extLst>
              <a:ext uri="{FF2B5EF4-FFF2-40B4-BE49-F238E27FC236}">
                <a16:creationId xmlns:a16="http://schemas.microsoft.com/office/drawing/2014/main" id="{0427DE3B-5B8A-92E6-EB6C-8EA65189E5D9}"/>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331552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9AB3-6D9D-49CF-CEC7-7A3A916B64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0F7C-47CD-DA92-86C4-96587CEA6B2A}"/>
              </a:ext>
            </a:extLst>
          </p:cNvPr>
          <p:cNvSpPr>
            <a:spLocks noGrp="1"/>
          </p:cNvSpPr>
          <p:nvPr>
            <p:ph type="body" sz="quarter" idx="10"/>
          </p:nvPr>
        </p:nvSpPr>
        <p:spPr/>
        <p:txBody>
          <a:bodyPr>
            <a:normAutofit/>
          </a:bodyPr>
          <a:lstStyle/>
          <a:p>
            <a:r>
              <a:rPr lang="en-US" dirty="0"/>
              <a:t>Organization of TLB hardware may differ across various CPU microarchitectures</a:t>
            </a:r>
          </a:p>
          <a:p>
            <a:pPr lvl="1"/>
            <a:r>
              <a:rPr lang="en-US" dirty="0"/>
              <a:t>TLB can be split into independent: </a:t>
            </a:r>
            <a:r>
              <a:rPr lang="en-US" b="1" dirty="0"/>
              <a:t>instruction</a:t>
            </a:r>
            <a:r>
              <a:rPr lang="en-US" dirty="0"/>
              <a:t> TLB (</a:t>
            </a:r>
            <a:r>
              <a:rPr lang="en-US" dirty="0" err="1"/>
              <a:t>iTLB</a:t>
            </a:r>
            <a:r>
              <a:rPr lang="en-US" dirty="0"/>
              <a:t>) and </a:t>
            </a:r>
            <a:r>
              <a:rPr lang="en-US" b="1" dirty="0"/>
              <a:t>data</a:t>
            </a:r>
            <a:r>
              <a:rPr lang="en-US" dirty="0"/>
              <a:t> TLB (</a:t>
            </a:r>
            <a:r>
              <a:rPr lang="en-US" dirty="0" err="1"/>
              <a:t>dTLB</a:t>
            </a:r>
            <a:r>
              <a:rPr lang="en-US" dirty="0"/>
              <a:t>)</a:t>
            </a:r>
          </a:p>
          <a:p>
            <a:pPr lvl="2"/>
            <a:r>
              <a:rPr lang="en-US" dirty="0"/>
              <a:t>Different number of entries</a:t>
            </a:r>
          </a:p>
          <a:p>
            <a:pPr lvl="3"/>
            <a:r>
              <a:rPr lang="en-US" dirty="0"/>
              <a:t>Due to different spatial and temporal characteristics of accesses</a:t>
            </a:r>
          </a:p>
          <a:p>
            <a:pPr lvl="2"/>
            <a:r>
              <a:rPr lang="en-US" dirty="0"/>
              <a:t>Different metadata flags cached</a:t>
            </a:r>
          </a:p>
          <a:p>
            <a:pPr lvl="3"/>
            <a:r>
              <a:rPr lang="en-US" dirty="0"/>
              <a:t>For example: code does not need a dirty flag</a:t>
            </a:r>
          </a:p>
          <a:p>
            <a:pPr lvl="3"/>
            <a:endParaRPr lang="en-US" dirty="0"/>
          </a:p>
          <a:p>
            <a:pPr lvl="1"/>
            <a:r>
              <a:rPr lang="en-US" dirty="0"/>
              <a:t>Multiple levels of TLB buffers</a:t>
            </a:r>
          </a:p>
          <a:p>
            <a:pPr lvl="2"/>
            <a:r>
              <a:rPr lang="en-US" dirty="0"/>
              <a:t>For example:</a:t>
            </a:r>
          </a:p>
          <a:p>
            <a:pPr lvl="3"/>
            <a:r>
              <a:rPr lang="en-US" dirty="0"/>
              <a:t>First level: </a:t>
            </a:r>
            <a:r>
              <a:rPr lang="en-US" dirty="0" err="1"/>
              <a:t>iTLB</a:t>
            </a:r>
            <a:r>
              <a:rPr lang="en-US" dirty="0"/>
              <a:t> + </a:t>
            </a:r>
            <a:r>
              <a:rPr lang="en-US" dirty="0" err="1"/>
              <a:t>dTLB</a:t>
            </a:r>
            <a:endParaRPr lang="en-US" dirty="0"/>
          </a:p>
          <a:p>
            <a:pPr lvl="3"/>
            <a:r>
              <a:rPr lang="en-US" dirty="0"/>
              <a:t>Second level: unified TLB</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28BC1FEA-3B03-3235-A0B0-CDA22878C8A6}"/>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291822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D96E-44EA-6596-9F69-07A6064E7B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EB97C4-7693-6BD5-AEF7-6440AF452062}"/>
              </a:ext>
            </a:extLst>
          </p:cNvPr>
          <p:cNvSpPr>
            <a:spLocks noGrp="1"/>
          </p:cNvSpPr>
          <p:nvPr>
            <p:ph type="body" sz="quarter" idx="10"/>
          </p:nvPr>
        </p:nvSpPr>
        <p:spPr/>
        <p:txBody>
          <a:bodyPr/>
          <a:lstStyle/>
          <a:p>
            <a:r>
              <a:rPr lang="en-US" dirty="0"/>
              <a:t>Probably obvious at that point </a:t>
            </a:r>
            <a:r>
              <a:rPr lang="en-US" dirty="0">
                <a:sym typeface="Wingdings" panose="05000000000000000000" pitchFamily="2" charset="2"/>
              </a:rPr>
              <a:t></a:t>
            </a:r>
            <a:r>
              <a:rPr lang="en-US" dirty="0"/>
              <a:t> </a:t>
            </a:r>
            <a:r>
              <a:rPr lang="en-US" b="1" dirty="0"/>
              <a:t>PERFORMANCE</a:t>
            </a:r>
          </a:p>
          <a:p>
            <a:r>
              <a:rPr lang="en-US" dirty="0"/>
              <a:t>TLB caches recent translations obtained with </a:t>
            </a:r>
            <a:r>
              <a:rPr lang="en-US" b="1" dirty="0"/>
              <a:t>expensive</a:t>
            </a:r>
            <a:r>
              <a:rPr lang="en-US" dirty="0"/>
              <a:t> page walks</a:t>
            </a:r>
          </a:p>
          <a:p>
            <a:pPr lvl="1"/>
            <a:r>
              <a:rPr lang="en-US" dirty="0"/>
              <a:t>A principle of temporal locality applies:</a:t>
            </a:r>
          </a:p>
          <a:p>
            <a:pPr lvl="2"/>
            <a:r>
              <a:rPr lang="en-US" dirty="0"/>
              <a:t>Recently used virtual memory page is likely to be re-used again soon</a:t>
            </a:r>
          </a:p>
          <a:p>
            <a:pPr lvl="1"/>
            <a:r>
              <a:rPr lang="en-US" dirty="0"/>
              <a:t>Each TLB Hit is a huge win</a:t>
            </a:r>
          </a:p>
          <a:p>
            <a:r>
              <a:rPr lang="en-US" dirty="0"/>
              <a:t>TLB acting as an intermediate cache allows to:</a:t>
            </a:r>
          </a:p>
          <a:p>
            <a:pPr lvl="1"/>
            <a:r>
              <a:rPr lang="en-US" dirty="0"/>
              <a:t> Pipeline and/or parallelize </a:t>
            </a:r>
            <a:r>
              <a:rPr lang="en-US" b="1" dirty="0"/>
              <a:t>fast</a:t>
            </a:r>
            <a:r>
              <a:rPr lang="en-US" dirty="0"/>
              <a:t> TLB Hits with </a:t>
            </a:r>
            <a:r>
              <a:rPr lang="en-US" b="1" dirty="0"/>
              <a:t>slow</a:t>
            </a:r>
            <a:r>
              <a:rPr lang="en-US" dirty="0"/>
              <a:t> TLB Misses</a:t>
            </a:r>
          </a:p>
          <a:p>
            <a:pPr lvl="2"/>
            <a:r>
              <a:rPr lang="en-US" dirty="0"/>
              <a:t>Outsource expensive and slow work to hardware page walk units …</a:t>
            </a:r>
          </a:p>
          <a:p>
            <a:pPr lvl="2"/>
            <a:r>
              <a:rPr lang="en-US" dirty="0"/>
              <a:t>… while keep serving TLB Hits quickly</a:t>
            </a:r>
          </a:p>
          <a:p>
            <a:endParaRPr lang="en-US" dirty="0"/>
          </a:p>
        </p:txBody>
      </p:sp>
      <p:sp>
        <p:nvSpPr>
          <p:cNvPr id="3" name="Title 2">
            <a:extLst>
              <a:ext uri="{FF2B5EF4-FFF2-40B4-BE49-F238E27FC236}">
                <a16:creationId xmlns:a16="http://schemas.microsoft.com/office/drawing/2014/main" id="{77B67A62-132A-0483-9F20-4E532F54E417}"/>
              </a:ext>
            </a:extLst>
          </p:cNvPr>
          <p:cNvSpPr>
            <a:spLocks noGrp="1"/>
          </p:cNvSpPr>
          <p:nvPr>
            <p:ph type="title"/>
          </p:nvPr>
        </p:nvSpPr>
        <p:spPr/>
        <p:txBody>
          <a:bodyPr/>
          <a:lstStyle/>
          <a:p>
            <a:r>
              <a:rPr lang="en-US" sz="2000" dirty="0"/>
              <a:t>What is the purpose of TLB?</a:t>
            </a:r>
            <a:endParaRPr lang="en-US" dirty="0"/>
          </a:p>
        </p:txBody>
      </p:sp>
    </p:spTree>
    <p:extLst>
      <p:ext uri="{BB962C8B-B14F-4D97-AF65-F5344CB8AC3E}">
        <p14:creationId xmlns:p14="http://schemas.microsoft.com/office/powerpoint/2010/main" val="379191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0FFF-9735-302F-2691-7E6D42DA15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5C71DBA-0E86-9966-4139-29786D60CB48}"/>
              </a:ext>
            </a:extLst>
          </p:cNvPr>
          <p:cNvSpPr>
            <a:spLocks noGrp="1"/>
          </p:cNvSpPr>
          <p:nvPr>
            <p:ph type="title"/>
          </p:nvPr>
        </p:nvSpPr>
        <p:spPr/>
        <p:txBody>
          <a:bodyPr/>
          <a:lstStyle/>
          <a:p>
            <a:r>
              <a:rPr lang="en-US" sz="4000" dirty="0"/>
              <a:t>TLB quirks and peculiarities</a:t>
            </a:r>
            <a:endParaRPr lang="pl-PL" sz="4000" dirty="0"/>
          </a:p>
        </p:txBody>
      </p:sp>
    </p:spTree>
    <p:extLst>
      <p:ext uri="{BB962C8B-B14F-4D97-AF65-F5344CB8AC3E}">
        <p14:creationId xmlns:p14="http://schemas.microsoft.com/office/powerpoint/2010/main" val="255890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6A53-6E8B-7A09-674B-F094A4B2A6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6BE42B-2F79-5A85-5C19-BBEE58D23C3D}"/>
              </a:ext>
            </a:extLst>
          </p:cNvPr>
          <p:cNvSpPr>
            <a:spLocks noGrp="1"/>
          </p:cNvSpPr>
          <p:nvPr>
            <p:ph type="body" sz="quarter" idx="10"/>
          </p:nvPr>
        </p:nvSpPr>
        <p:spPr/>
        <p:txBody>
          <a:bodyPr/>
          <a:lstStyle/>
          <a:p>
            <a:r>
              <a:rPr lang="en-GB" dirty="0"/>
              <a:t>TLB caches entries only for </a:t>
            </a:r>
            <a:r>
              <a:rPr lang="en-GB" b="1" dirty="0"/>
              <a:t>successful</a:t>
            </a:r>
            <a:r>
              <a:rPr lang="en-GB" dirty="0"/>
              <a:t> page walks </a:t>
            </a:r>
          </a:p>
          <a:p>
            <a:pPr lvl="1"/>
            <a:r>
              <a:rPr lang="en-GB" dirty="0"/>
              <a:t>Each page table level entry used for a translation has to have:</a:t>
            </a:r>
          </a:p>
          <a:p>
            <a:pPr lvl="2"/>
            <a:r>
              <a:rPr lang="en-GB" b="1" dirty="0"/>
              <a:t>Present</a:t>
            </a:r>
            <a:r>
              <a:rPr lang="en-GB" dirty="0"/>
              <a:t> flag set</a:t>
            </a:r>
          </a:p>
          <a:p>
            <a:pPr lvl="2"/>
            <a:r>
              <a:rPr lang="en-GB" b="1" dirty="0"/>
              <a:t>Reserved</a:t>
            </a:r>
            <a:r>
              <a:rPr lang="en-GB" dirty="0"/>
              <a:t> bits zeroed</a:t>
            </a:r>
          </a:p>
          <a:p>
            <a:pPr lvl="1"/>
            <a:r>
              <a:rPr lang="en-GB" dirty="0">
                <a:sym typeface="Wingdings" panose="05000000000000000000" pitchFamily="2" charset="2"/>
              </a:rPr>
              <a:t>Intel SDM:</a:t>
            </a:r>
          </a:p>
          <a:p>
            <a:pPr lvl="2"/>
            <a:r>
              <a:rPr lang="en-GB" dirty="0">
                <a:sym typeface="Wingdings" panose="05000000000000000000" pitchFamily="2" charset="2"/>
              </a:rPr>
              <a:t>“</a:t>
            </a:r>
            <a:r>
              <a:rPr lang="en-GB" i="1" dirty="0">
                <a:sym typeface="Wingdings" panose="05000000000000000000" pitchFamily="2" charset="2"/>
              </a:rPr>
              <a:t>the processor does not cache a translation for a page number unless the accessed flag is 1 in each of the paging-structure entries used during translation…”</a:t>
            </a:r>
          </a:p>
          <a:p>
            <a:pPr lvl="3"/>
            <a:r>
              <a:rPr lang="en-GB" dirty="0">
                <a:sym typeface="Wingdings" panose="05000000000000000000" pitchFamily="2" charset="2"/>
              </a:rPr>
              <a:t>Software can use it for deciding if invalidation is needed</a:t>
            </a:r>
          </a:p>
          <a:p>
            <a:pPr lvl="2"/>
            <a:r>
              <a:rPr lang="en-GB" i="1" dirty="0">
                <a:sym typeface="Wingdings" panose="05000000000000000000" pitchFamily="2" charset="2"/>
              </a:rPr>
              <a:t>“… before caching a translation, the processor sets any of these accessed flags that is not already 1</a:t>
            </a:r>
            <a:r>
              <a:rPr lang="en-GB" dirty="0">
                <a:sym typeface="Wingdings" panose="05000000000000000000" pitchFamily="2" charset="2"/>
              </a:rPr>
              <a:t>”</a:t>
            </a:r>
          </a:p>
          <a:p>
            <a:pPr lvl="3"/>
            <a:r>
              <a:rPr lang="en-GB" dirty="0">
                <a:sym typeface="Wingdings" panose="05000000000000000000" pitchFamily="2" charset="2"/>
              </a:rPr>
              <a:t>This can be used for page walk detections</a:t>
            </a:r>
          </a:p>
          <a:p>
            <a:pPr lvl="1"/>
            <a:endParaRPr lang="en-GB" dirty="0"/>
          </a:p>
          <a:p>
            <a:pPr lvl="1"/>
            <a:r>
              <a:rPr lang="en-GB" dirty="0"/>
              <a:t>This obviously affects the need for invalidation</a:t>
            </a:r>
          </a:p>
          <a:p>
            <a:pPr lvl="2"/>
            <a:endParaRPr lang="en-US" dirty="0"/>
          </a:p>
        </p:txBody>
      </p:sp>
      <p:sp>
        <p:nvSpPr>
          <p:cNvPr id="3" name="Title 2">
            <a:extLst>
              <a:ext uri="{FF2B5EF4-FFF2-40B4-BE49-F238E27FC236}">
                <a16:creationId xmlns:a16="http://schemas.microsoft.com/office/drawing/2014/main" id="{0837E8A3-26A2-3806-4591-BFF2F4243961}"/>
              </a:ext>
            </a:extLst>
          </p:cNvPr>
          <p:cNvSpPr>
            <a:spLocks noGrp="1"/>
          </p:cNvSpPr>
          <p:nvPr>
            <p:ph type="title"/>
          </p:nvPr>
        </p:nvSpPr>
        <p:spPr/>
        <p:txBody>
          <a:bodyPr/>
          <a:lstStyle/>
          <a:p>
            <a:r>
              <a:rPr lang="en-US" dirty="0"/>
              <a:t>TLB quirks and peculiarities</a:t>
            </a:r>
          </a:p>
        </p:txBody>
      </p:sp>
    </p:spTree>
    <p:extLst>
      <p:ext uri="{BB962C8B-B14F-4D97-AF65-F5344CB8AC3E}">
        <p14:creationId xmlns:p14="http://schemas.microsoft.com/office/powerpoint/2010/main" val="21401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7C1A2-143C-2705-4A84-4BA89CBCBE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B91C51-A04A-BA5A-CD02-774A70F75A35}"/>
              </a:ext>
            </a:extLst>
          </p:cNvPr>
          <p:cNvSpPr>
            <a:spLocks noGrp="1"/>
          </p:cNvSpPr>
          <p:nvPr>
            <p:ph type="body" sz="quarter" idx="10"/>
          </p:nvPr>
        </p:nvSpPr>
        <p:spPr/>
        <p:txBody>
          <a:bodyPr/>
          <a:lstStyle/>
          <a:p>
            <a:r>
              <a:rPr lang="en-US" dirty="0"/>
              <a:t>Intel SDM: “</a:t>
            </a:r>
            <a:r>
              <a:rPr lang="en-GB" i="1" dirty="0"/>
              <a:t>the processor may cache a translation for any linear address, even if that address is not used to access memory</a:t>
            </a:r>
            <a:r>
              <a:rPr lang="en-GB" dirty="0"/>
              <a:t>”</a:t>
            </a:r>
          </a:p>
          <a:p>
            <a:pPr lvl="1"/>
            <a:r>
              <a:rPr lang="en-GB" dirty="0"/>
              <a:t>TLB may store for example:</a:t>
            </a:r>
          </a:p>
          <a:p>
            <a:pPr lvl="2"/>
            <a:r>
              <a:rPr lang="en-GB" dirty="0"/>
              <a:t>Translations for memory </a:t>
            </a:r>
            <a:r>
              <a:rPr lang="en-GB" b="1" dirty="0"/>
              <a:t>prefetches</a:t>
            </a:r>
          </a:p>
          <a:p>
            <a:pPr lvl="2"/>
            <a:r>
              <a:rPr lang="en-GB" b="1" i="1" dirty="0"/>
              <a:t>“accesses that result from speculative execution that would never actually occur in the executed code path”</a:t>
            </a:r>
          </a:p>
          <a:p>
            <a:pPr lvl="3"/>
            <a:r>
              <a:rPr lang="en-GB" dirty="0"/>
              <a:t>Side-channels, side-channels everywhere!</a:t>
            </a:r>
            <a:endParaRPr lang="en-GB" dirty="0">
              <a:sym typeface="Wingdings" panose="05000000000000000000" pitchFamily="2" charset="2"/>
            </a:endParaRPr>
          </a:p>
          <a:p>
            <a:endParaRPr lang="en-GB" dirty="0"/>
          </a:p>
          <a:p>
            <a:r>
              <a:rPr lang="en-GB" dirty="0"/>
              <a:t>Intel SDM: “</a:t>
            </a:r>
            <a:r>
              <a:rPr lang="en-GB" i="1" dirty="0"/>
              <a:t>On a processor supporting Hyper-Threading Technology, invalidations performed on </a:t>
            </a:r>
            <a:r>
              <a:rPr lang="en-GB" b="1" i="1" dirty="0"/>
              <a:t>one</a:t>
            </a:r>
            <a:r>
              <a:rPr lang="en-GB" i="1" dirty="0"/>
              <a:t> logical processor may invalidate entries in the TLBs and paging-structure caches used by </a:t>
            </a:r>
            <a:r>
              <a:rPr lang="en-GB" b="1" i="1" dirty="0"/>
              <a:t>other</a:t>
            </a:r>
            <a:r>
              <a:rPr lang="en-GB" i="1" dirty="0"/>
              <a:t> logical processors”</a:t>
            </a:r>
            <a:endParaRPr lang="en-US" i="1" dirty="0"/>
          </a:p>
          <a:p>
            <a:pPr lvl="1"/>
            <a:endParaRPr lang="en-US" dirty="0"/>
          </a:p>
          <a:p>
            <a:r>
              <a:rPr lang="en-US" dirty="0"/>
              <a:t>In other words: making assumptions about presence or absence of TLB entries is</a:t>
            </a:r>
            <a:r>
              <a:rPr lang="en-US" b="1" dirty="0"/>
              <a:t> risky</a:t>
            </a:r>
            <a:r>
              <a:rPr lang="en-US" dirty="0"/>
              <a:t>!</a:t>
            </a:r>
          </a:p>
        </p:txBody>
      </p:sp>
      <p:sp>
        <p:nvSpPr>
          <p:cNvPr id="3" name="Title 2">
            <a:extLst>
              <a:ext uri="{FF2B5EF4-FFF2-40B4-BE49-F238E27FC236}">
                <a16:creationId xmlns:a16="http://schemas.microsoft.com/office/drawing/2014/main" id="{9A665D74-F1F2-E2CA-9451-301DA4262016}"/>
              </a:ext>
            </a:extLst>
          </p:cNvPr>
          <p:cNvSpPr>
            <a:spLocks noGrp="1"/>
          </p:cNvSpPr>
          <p:nvPr>
            <p:ph type="title"/>
          </p:nvPr>
        </p:nvSpPr>
        <p:spPr/>
        <p:txBody>
          <a:bodyPr/>
          <a:lstStyle/>
          <a:p>
            <a:r>
              <a:rPr lang="en-US" dirty="0"/>
              <a:t>TLB quirks and peculiarities</a:t>
            </a:r>
          </a:p>
        </p:txBody>
      </p:sp>
    </p:spTree>
    <p:extLst>
      <p:ext uri="{BB962C8B-B14F-4D97-AF65-F5344CB8AC3E}">
        <p14:creationId xmlns:p14="http://schemas.microsoft.com/office/powerpoint/2010/main" val="27861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07097-78DA-9039-E0B4-54FDB5C60A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CC4BC4-B727-8856-3B25-F494EC450893}"/>
              </a:ext>
            </a:extLst>
          </p:cNvPr>
          <p:cNvSpPr>
            <a:spLocks noGrp="1"/>
          </p:cNvSpPr>
          <p:nvPr>
            <p:ph type="body" sz="quarter" idx="10"/>
          </p:nvPr>
        </p:nvSpPr>
        <p:spPr/>
        <p:txBody>
          <a:bodyPr/>
          <a:lstStyle/>
          <a:p>
            <a:r>
              <a:rPr lang="en-US" dirty="0"/>
              <a:t>TLB may cache a huge page (e.g. 2M or 1G) translation as multiple 4K pages translations</a:t>
            </a:r>
          </a:p>
          <a:p>
            <a:pPr lvl="1"/>
            <a:r>
              <a:rPr lang="en-US" dirty="0"/>
              <a:t>This implementation detail is not visible to software</a:t>
            </a:r>
          </a:p>
          <a:p>
            <a:pPr lvl="2"/>
            <a:r>
              <a:rPr lang="en-US" dirty="0"/>
              <a:t>It may complicate explicit invalidation requirements for such huge page translation</a:t>
            </a:r>
          </a:p>
          <a:p>
            <a:r>
              <a:rPr lang="en-US" dirty="0"/>
              <a:t>TLB may contain several distinct translations for the same physical memory addresses at once</a:t>
            </a:r>
          </a:p>
          <a:p>
            <a:pPr lvl="1"/>
            <a:r>
              <a:rPr lang="en-US" dirty="0"/>
              <a:t>For example:</a:t>
            </a:r>
          </a:p>
          <a:p>
            <a:pPr lvl="2"/>
            <a:r>
              <a:rPr lang="en-US" dirty="0"/>
              <a:t>TLB contains an existing 4K virtual page translation</a:t>
            </a:r>
          </a:p>
          <a:p>
            <a:pPr lvl="2"/>
            <a:r>
              <a:rPr lang="en-US" dirty="0"/>
              <a:t>Software modifies a corresponding page table entry, so the virtual page size changes (e.g. 2M)</a:t>
            </a:r>
          </a:p>
          <a:p>
            <a:pPr lvl="2"/>
            <a:r>
              <a:rPr lang="en-US" dirty="0"/>
              <a:t>Accessing the virtual page now may lead to allocating a completely new TLB entry</a:t>
            </a:r>
          </a:p>
          <a:p>
            <a:pPr lvl="1"/>
            <a:r>
              <a:rPr lang="en-US" dirty="0"/>
              <a:t>Which entry should be used for subsequent accesses?</a:t>
            </a:r>
          </a:p>
          <a:p>
            <a:pPr lvl="2"/>
            <a:r>
              <a:rPr lang="en-US" dirty="0"/>
              <a:t>Intel SDM: “</a:t>
            </a:r>
            <a:r>
              <a:rPr lang="en-GB" i="1" dirty="0"/>
              <a:t>Which translation is used may vary from one execution to another, and the choice may be implementation-specific</a:t>
            </a:r>
            <a:r>
              <a:rPr lang="en-US" dirty="0"/>
              <a:t>”</a:t>
            </a:r>
          </a:p>
          <a:p>
            <a:pPr lvl="3"/>
            <a:r>
              <a:rPr lang="en-US" dirty="0"/>
              <a:t>Making assumptions is </a:t>
            </a:r>
            <a:r>
              <a:rPr lang="en-US" b="1" dirty="0"/>
              <a:t>risky</a:t>
            </a:r>
            <a:r>
              <a:rPr lang="en-US" dirty="0"/>
              <a:t> again!</a:t>
            </a:r>
          </a:p>
        </p:txBody>
      </p:sp>
      <p:sp>
        <p:nvSpPr>
          <p:cNvPr id="3" name="Title 2">
            <a:extLst>
              <a:ext uri="{FF2B5EF4-FFF2-40B4-BE49-F238E27FC236}">
                <a16:creationId xmlns:a16="http://schemas.microsoft.com/office/drawing/2014/main" id="{33F910F5-4865-9F01-BBD4-4E640D6F14A8}"/>
              </a:ext>
            </a:extLst>
          </p:cNvPr>
          <p:cNvSpPr>
            <a:spLocks noGrp="1"/>
          </p:cNvSpPr>
          <p:nvPr>
            <p:ph type="title"/>
          </p:nvPr>
        </p:nvSpPr>
        <p:spPr/>
        <p:txBody>
          <a:bodyPr/>
          <a:lstStyle/>
          <a:p>
            <a:r>
              <a:rPr lang="en-US" dirty="0"/>
              <a:t>TLB quirks and peculiarities</a:t>
            </a:r>
          </a:p>
        </p:txBody>
      </p:sp>
    </p:spTree>
    <p:extLst>
      <p:ext uri="{BB962C8B-B14F-4D97-AF65-F5344CB8AC3E}">
        <p14:creationId xmlns:p14="http://schemas.microsoft.com/office/powerpoint/2010/main" val="414192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EE3F-C51B-0F54-CC2A-10712E1E9BA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6D6BA19-EFC1-80DE-90D7-FA268E7AA3AB}"/>
              </a:ext>
            </a:extLst>
          </p:cNvPr>
          <p:cNvSpPr>
            <a:spLocks noGrp="1"/>
          </p:cNvSpPr>
          <p:nvPr>
            <p:ph type="title"/>
          </p:nvPr>
        </p:nvSpPr>
        <p:spPr/>
        <p:txBody>
          <a:bodyPr/>
          <a:lstStyle/>
          <a:p>
            <a:r>
              <a:rPr lang="en-US" sz="4000" dirty="0"/>
              <a:t>An introduction to paging-structure caches</a:t>
            </a:r>
            <a:endParaRPr lang="pl-PL" sz="4000" dirty="0"/>
          </a:p>
        </p:txBody>
      </p:sp>
    </p:spTree>
    <p:extLst>
      <p:ext uri="{BB962C8B-B14F-4D97-AF65-F5344CB8AC3E}">
        <p14:creationId xmlns:p14="http://schemas.microsoft.com/office/powerpoint/2010/main" val="139483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B1100-1D93-3370-A3AE-BC097BF1D8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A19962-BE1D-9405-7ADF-39BC95B6EA86}"/>
              </a:ext>
            </a:extLst>
          </p:cNvPr>
          <p:cNvSpPr>
            <a:spLocks noGrp="1"/>
          </p:cNvSpPr>
          <p:nvPr>
            <p:ph type="body" sz="quarter" idx="10"/>
          </p:nvPr>
        </p:nvSpPr>
        <p:spPr/>
        <p:txBody>
          <a:bodyPr>
            <a:normAutofit/>
          </a:bodyPr>
          <a:lstStyle/>
          <a:p>
            <a:r>
              <a:rPr lang="en-US" dirty="0"/>
              <a:t>TLB is </a:t>
            </a:r>
            <a:r>
              <a:rPr lang="en-US" b="1" dirty="0"/>
              <a:t>not</a:t>
            </a:r>
            <a:r>
              <a:rPr lang="en-US" dirty="0"/>
              <a:t> the only cache buffer used for optimizing expensive page walks</a:t>
            </a:r>
          </a:p>
          <a:p>
            <a:r>
              <a:rPr lang="en-US" dirty="0"/>
              <a:t>Modern CPUs usually implement also caches for higher-level page table entries</a:t>
            </a:r>
          </a:p>
          <a:p>
            <a:pPr lvl="1"/>
            <a:r>
              <a:rPr lang="en-US" dirty="0"/>
              <a:t>In addition to the TLB’s:</a:t>
            </a:r>
          </a:p>
          <a:p>
            <a:pPr lvl="2"/>
            <a:r>
              <a:rPr lang="en-US" dirty="0"/>
              <a:t>A memory address final translation</a:t>
            </a:r>
          </a:p>
          <a:p>
            <a:pPr lvl="3"/>
            <a:r>
              <a:rPr lang="en-US" dirty="0"/>
              <a:t>Obtained from the lowest-level page table entry</a:t>
            </a:r>
          </a:p>
          <a:p>
            <a:pPr lvl="2"/>
            <a:r>
              <a:rPr lang="en-US" dirty="0"/>
              <a:t>A summary of all-level page table entries metadata flags</a:t>
            </a:r>
          </a:p>
        </p:txBody>
      </p:sp>
      <p:sp>
        <p:nvSpPr>
          <p:cNvPr id="3" name="Title 2">
            <a:extLst>
              <a:ext uri="{FF2B5EF4-FFF2-40B4-BE49-F238E27FC236}">
                <a16:creationId xmlns:a16="http://schemas.microsoft.com/office/drawing/2014/main" id="{AF0E9691-21A0-5388-39EA-585A33FFD657}"/>
              </a:ext>
            </a:extLst>
          </p:cNvPr>
          <p:cNvSpPr>
            <a:spLocks noGrp="1"/>
          </p:cNvSpPr>
          <p:nvPr>
            <p:ph type="title"/>
          </p:nvPr>
        </p:nvSpPr>
        <p:spPr/>
        <p:txBody>
          <a:bodyPr/>
          <a:lstStyle/>
          <a:p>
            <a:r>
              <a:rPr lang="en-US" dirty="0"/>
              <a:t>Introduction to paging-structure caches</a:t>
            </a:r>
          </a:p>
        </p:txBody>
      </p:sp>
    </p:spTree>
    <p:extLst>
      <p:ext uri="{BB962C8B-B14F-4D97-AF65-F5344CB8AC3E}">
        <p14:creationId xmlns:p14="http://schemas.microsoft.com/office/powerpoint/2010/main" val="9596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B4DE-D826-FABB-E953-D6739C1C89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A8DDD0-DB1B-BC2F-BAA6-505271675D3D}"/>
              </a:ext>
            </a:extLst>
          </p:cNvPr>
          <p:cNvSpPr>
            <a:spLocks noGrp="1"/>
          </p:cNvSpPr>
          <p:nvPr>
            <p:ph type="body" sz="quarter" idx="10"/>
          </p:nvPr>
        </p:nvSpPr>
        <p:spPr/>
        <p:txBody>
          <a:bodyPr>
            <a:normAutofit/>
          </a:bodyPr>
          <a:lstStyle/>
          <a:p>
            <a:r>
              <a:rPr lang="en-US" dirty="0"/>
              <a:t>The principle of temporal and spatial locality applies again:</a:t>
            </a:r>
          </a:p>
          <a:p>
            <a:pPr lvl="1"/>
            <a:r>
              <a:rPr lang="en-US" dirty="0"/>
              <a:t>Regardless of a TLB capacity and its state, the same higher-level page table entries may be re-used frequently</a:t>
            </a:r>
          </a:p>
          <a:p>
            <a:pPr lvl="2"/>
            <a:r>
              <a:rPr lang="en-US" dirty="0"/>
              <a:t>Because they participate in mapping larger portions of virtual address spaces…</a:t>
            </a:r>
          </a:p>
          <a:p>
            <a:pPr lvl="2"/>
            <a:r>
              <a:rPr lang="en-US" dirty="0"/>
              <a:t>… or may be used by cross-address-space mappings of common, shared data (e.g. kernel code, libraries)</a:t>
            </a:r>
          </a:p>
          <a:p>
            <a:r>
              <a:rPr lang="en-US" dirty="0"/>
              <a:t>Caching them may noticeably improve performance of many workloads on modern OSes</a:t>
            </a:r>
          </a:p>
          <a:p>
            <a:r>
              <a:rPr lang="en-US" dirty="0"/>
              <a:t>Typically distinct paging-structure caches exists for all higher-level page tables</a:t>
            </a:r>
          </a:p>
          <a:p>
            <a:r>
              <a:rPr lang="en-US" dirty="0"/>
              <a:t>Caching higher-level page table entries help reduce a page walk cost </a:t>
            </a:r>
            <a:r>
              <a:rPr lang="en-US" dirty="0">
                <a:sym typeface="Wingdings" panose="05000000000000000000" pitchFamily="2" charset="2"/>
              </a:rPr>
              <a:t> </a:t>
            </a:r>
            <a:r>
              <a:rPr lang="en-US" b="1" dirty="0">
                <a:sym typeface="Wingdings" panose="05000000000000000000" pitchFamily="2" charset="2"/>
              </a:rPr>
              <a:t>performance</a:t>
            </a:r>
            <a:endParaRPr lang="en-US" b="1" dirty="0"/>
          </a:p>
          <a:p>
            <a:pPr lvl="1"/>
            <a:r>
              <a:rPr lang="en-US" dirty="0"/>
              <a:t>Any cache hit </a:t>
            </a:r>
            <a:r>
              <a:rPr lang="en-US" b="1" dirty="0"/>
              <a:t>shortens the page walk</a:t>
            </a:r>
          </a:p>
          <a:p>
            <a:pPr lvl="2"/>
            <a:r>
              <a:rPr lang="en-US" dirty="0"/>
              <a:t>The lower the level </a:t>
            </a:r>
            <a:r>
              <a:rPr lang="en-US" dirty="0">
                <a:sym typeface="Wingdings" panose="05000000000000000000" pitchFamily="2" charset="2"/>
              </a:rPr>
              <a:t> </a:t>
            </a:r>
            <a:r>
              <a:rPr lang="en-US" dirty="0"/>
              <a:t>the shorter the page walk necessary</a:t>
            </a:r>
          </a:p>
          <a:p>
            <a:endParaRPr lang="en-US" dirty="0"/>
          </a:p>
        </p:txBody>
      </p:sp>
      <p:sp>
        <p:nvSpPr>
          <p:cNvPr id="3" name="Title 2">
            <a:extLst>
              <a:ext uri="{FF2B5EF4-FFF2-40B4-BE49-F238E27FC236}">
                <a16:creationId xmlns:a16="http://schemas.microsoft.com/office/drawing/2014/main" id="{E4B634B4-2741-0E76-FF20-71B2FD7DBA48}"/>
              </a:ext>
            </a:extLst>
          </p:cNvPr>
          <p:cNvSpPr>
            <a:spLocks noGrp="1"/>
          </p:cNvSpPr>
          <p:nvPr>
            <p:ph type="title"/>
          </p:nvPr>
        </p:nvSpPr>
        <p:spPr/>
        <p:txBody>
          <a:bodyPr/>
          <a:lstStyle/>
          <a:p>
            <a:r>
              <a:rPr lang="en-US" dirty="0"/>
              <a:t>Introduction to paging-structure caches</a:t>
            </a:r>
          </a:p>
        </p:txBody>
      </p:sp>
    </p:spTree>
    <p:extLst>
      <p:ext uri="{BB962C8B-B14F-4D97-AF65-F5344CB8AC3E}">
        <p14:creationId xmlns:p14="http://schemas.microsoft.com/office/powerpoint/2010/main" val="280747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3220D-B2AE-9044-27F7-110BEFD06EE9}"/>
              </a:ext>
            </a:extLst>
          </p:cNvPr>
          <p:cNvSpPr>
            <a:spLocks noGrp="1"/>
          </p:cNvSpPr>
          <p:nvPr>
            <p:ph type="ctrTitle"/>
          </p:nvPr>
        </p:nvSpPr>
        <p:spPr>
          <a:xfrm>
            <a:off x="814897" y="2432800"/>
            <a:ext cx="5384767" cy="1984575"/>
          </a:xfrm>
        </p:spPr>
        <p:txBody>
          <a:bodyPr/>
          <a:lstStyle/>
          <a:p>
            <a:r>
              <a:rPr lang="pl-PL" sz="4000" b="1" dirty="0">
                <a:solidFill>
                  <a:srgbClr val="E8EAED"/>
                </a:solidFill>
                <a:latin typeface="Segoe UI"/>
                <a:ea typeface="Lato Medium"/>
                <a:cs typeface="Lato Medium"/>
              </a:rPr>
              <a:t>PAWEŁ </a:t>
            </a:r>
            <a:br>
              <a:rPr lang="pl-PL" sz="4000" b="1" dirty="0">
                <a:latin typeface="Segoe UI"/>
                <a:ea typeface="Lato Medium"/>
                <a:cs typeface="Lato Medium"/>
              </a:rPr>
            </a:br>
            <a:r>
              <a:rPr lang="pl-PL" sz="4000" b="1" dirty="0">
                <a:solidFill>
                  <a:srgbClr val="E8EAED"/>
                </a:solidFill>
                <a:latin typeface="Segoe UI"/>
                <a:ea typeface="Lato Medium"/>
                <a:cs typeface="Lato Medium"/>
              </a:rPr>
              <a:t>WIECZORKIEWICZ</a:t>
            </a:r>
            <a:br>
              <a:rPr lang="pl-PL" sz="4000" dirty="0">
                <a:latin typeface="Lato"/>
              </a:rPr>
            </a:br>
            <a:br>
              <a:rPr lang="pl-PL" sz="1100" dirty="0">
                <a:latin typeface="Lato"/>
                <a:ea typeface="Lato Medium"/>
                <a:cs typeface="Lato Medium"/>
              </a:rPr>
            </a:br>
            <a:r>
              <a:rPr lang="pl-PL" sz="1600" dirty="0">
                <a:solidFill>
                  <a:srgbClr val="E8EAED"/>
                </a:solidFill>
                <a:latin typeface="montserrat"/>
                <a:ea typeface="Lato Medium"/>
                <a:cs typeface="Lato Medium"/>
              </a:rPr>
              <a:t>EMAIL: </a:t>
            </a:r>
            <a:r>
              <a:rPr lang="pl-PL" sz="1600" dirty="0">
                <a:solidFill>
                  <a:schemeClr val="accent5">
                    <a:lumMod val="20000"/>
                    <a:lumOff val="80000"/>
                  </a:schemeClr>
                </a:solidFill>
                <a:latin typeface="montserrat"/>
                <a:ea typeface="Lato Medium"/>
                <a:cs typeface="Lato Medium"/>
                <a:hlinkClick r:id="rId2">
                  <a:extLst>
                    <a:ext uri="{A12FA001-AC4F-418D-AE19-62706E023703}">
                      <ahyp:hlinkClr xmlns:ahyp="http://schemas.microsoft.com/office/drawing/2018/hyperlinkcolor" val="tx"/>
                    </a:ext>
                  </a:extLst>
                </a:hlinkClick>
              </a:rPr>
              <a:t>WIPAWEL@GRSECURITY.NET</a:t>
            </a:r>
            <a:br>
              <a:rPr lang="pl-PL" sz="1600" dirty="0">
                <a:latin typeface="montserrat"/>
                <a:ea typeface="Lato Medium"/>
                <a:cs typeface="Lato Medium"/>
              </a:rPr>
            </a:br>
            <a:r>
              <a:rPr lang="pl-PL" sz="1600" dirty="0">
                <a:solidFill>
                  <a:srgbClr val="E8EAED"/>
                </a:solidFill>
                <a:latin typeface="montserrat"/>
                <a:ea typeface="Lato Medium"/>
                <a:cs typeface="Lato Medium"/>
              </a:rPr>
              <a:t>TWITTER / X: </a:t>
            </a:r>
            <a:r>
              <a:rPr lang="pl-PL" sz="1600" dirty="0">
                <a:solidFill>
                  <a:schemeClr val="accent5">
                    <a:lumMod val="20000"/>
                    <a:lumOff val="80000"/>
                  </a:schemeClr>
                </a:solidFill>
                <a:latin typeface="montserrat"/>
                <a:ea typeface="Lato Medium"/>
                <a:cs typeface="Lato Medium"/>
              </a:rPr>
              <a:t>@WIPAWEL</a:t>
            </a:r>
          </a:p>
        </p:txBody>
      </p:sp>
      <p:sp>
        <p:nvSpPr>
          <p:cNvPr id="3" name="Podtytuł 2">
            <a:extLst>
              <a:ext uri="{FF2B5EF4-FFF2-40B4-BE49-F238E27FC236}">
                <a16:creationId xmlns:a16="http://schemas.microsoft.com/office/drawing/2014/main" id="{A0788291-5BB8-FF90-8845-633E702A5D62}"/>
              </a:ext>
            </a:extLst>
          </p:cNvPr>
          <p:cNvSpPr>
            <a:spLocks noGrp="1"/>
          </p:cNvSpPr>
          <p:nvPr>
            <p:ph type="subTitle" idx="1"/>
          </p:nvPr>
        </p:nvSpPr>
        <p:spPr>
          <a:xfrm>
            <a:off x="6304461" y="2078862"/>
            <a:ext cx="5051868" cy="2346750"/>
          </a:xfrm>
        </p:spPr>
        <p:txBody>
          <a:bodyPr/>
          <a:lstStyle/>
          <a:p>
            <a:pPr marL="285750" indent="-285750">
              <a:buFont typeface="Arial"/>
              <a:buChar char="•"/>
            </a:pPr>
            <a:r>
              <a:rPr lang="pl-PL" sz="1800" b="0" dirty="0">
                <a:solidFill>
                  <a:srgbClr val="E8EAED"/>
                </a:solidFill>
              </a:rPr>
              <a:t>Security </a:t>
            </a:r>
            <a:r>
              <a:rPr lang="pl-PL" sz="1800" b="0" dirty="0" err="1">
                <a:solidFill>
                  <a:srgbClr val="E8EAED"/>
                </a:solidFill>
              </a:rPr>
              <a:t>Researcher</a:t>
            </a:r>
            <a:r>
              <a:rPr lang="pl-PL" sz="1800" b="0" dirty="0">
                <a:solidFill>
                  <a:srgbClr val="E8EAED"/>
                </a:solidFill>
              </a:rPr>
              <a:t> </a:t>
            </a:r>
            <a:r>
              <a:rPr lang="pl-PL" sz="1800" b="0" dirty="0" err="1">
                <a:solidFill>
                  <a:srgbClr val="E8EAED"/>
                </a:solidFill>
              </a:rPr>
              <a:t>at</a:t>
            </a:r>
            <a:r>
              <a:rPr lang="pl-PL" sz="1800" b="0" dirty="0">
                <a:solidFill>
                  <a:srgbClr val="E8EAED"/>
                </a:solidFill>
              </a:rPr>
              <a:t> Open Source     Security, Inc. (</a:t>
            </a:r>
            <a:r>
              <a:rPr lang="pl-PL" sz="1800" b="0" dirty="0" err="1">
                <a:solidFill>
                  <a:srgbClr val="E8EAED"/>
                </a:solidFill>
              </a:rPr>
              <a:t>creators</a:t>
            </a:r>
            <a:r>
              <a:rPr lang="pl-PL" sz="1800" b="0" dirty="0">
                <a:solidFill>
                  <a:srgbClr val="E8EAED"/>
                </a:solidFill>
              </a:rPr>
              <a:t> of grsecurity®)</a:t>
            </a:r>
            <a:br>
              <a:rPr lang="pl-PL" sz="1800" b="0" dirty="0"/>
            </a:br>
            <a:endParaRPr lang="pl-PL" sz="1800" b="0" dirty="0">
              <a:solidFill>
                <a:srgbClr val="E8EAED"/>
              </a:solidFill>
            </a:endParaRPr>
          </a:p>
          <a:p>
            <a:pPr marL="285750" indent="-285750">
              <a:buFont typeface="Arial"/>
              <a:buChar char="•"/>
            </a:pPr>
            <a:r>
              <a:rPr lang="pl-PL" sz="1800" b="0" dirty="0" err="1">
                <a:solidFill>
                  <a:srgbClr val="E8EAED"/>
                </a:solidFill>
              </a:rPr>
              <a:t>Low-level</a:t>
            </a:r>
            <a:r>
              <a:rPr lang="pl-PL" sz="1800" b="0" dirty="0">
                <a:solidFill>
                  <a:srgbClr val="E8EAED"/>
                </a:solidFill>
              </a:rPr>
              <a:t> </a:t>
            </a:r>
            <a:r>
              <a:rPr lang="pl-PL" sz="1800" b="0" dirty="0" err="1">
                <a:solidFill>
                  <a:srgbClr val="E8EAED"/>
                </a:solidFill>
              </a:rPr>
              <a:t>security</a:t>
            </a:r>
            <a:r>
              <a:rPr lang="pl-PL" sz="1800" b="0" dirty="0">
                <a:solidFill>
                  <a:srgbClr val="E8EAED"/>
                </a:solidFill>
              </a:rPr>
              <a:t> </a:t>
            </a:r>
            <a:r>
              <a:rPr lang="pl-PL" sz="1800" b="0" dirty="0" err="1">
                <a:solidFill>
                  <a:srgbClr val="E8EAED"/>
                </a:solidFill>
              </a:rPr>
              <a:t>research</a:t>
            </a:r>
            <a:r>
              <a:rPr lang="pl-PL" sz="1800" b="0" dirty="0">
                <a:solidFill>
                  <a:srgbClr val="E8EAED"/>
                </a:solidFill>
              </a:rPr>
              <a:t> of system software and hardware</a:t>
            </a:r>
            <a:endParaRPr lang="pl-PL" sz="1800" dirty="0"/>
          </a:p>
          <a:p>
            <a:pPr marL="285750" indent="-285750">
              <a:buFont typeface="Arial"/>
              <a:buChar char="•"/>
            </a:pPr>
            <a:r>
              <a:rPr lang="pl-PL" sz="1800" b="0" dirty="0" err="1">
                <a:solidFill>
                  <a:srgbClr val="E8EAED"/>
                </a:solidFill>
              </a:rPr>
              <a:t>Reverse</a:t>
            </a:r>
            <a:r>
              <a:rPr lang="pl-PL" sz="1800" b="0" dirty="0">
                <a:solidFill>
                  <a:srgbClr val="E8EAED"/>
                </a:solidFill>
              </a:rPr>
              <a:t> engineering and </a:t>
            </a:r>
            <a:r>
              <a:rPr lang="pl-PL" sz="1800" b="0" dirty="0" err="1">
                <a:solidFill>
                  <a:srgbClr val="E8EAED"/>
                </a:solidFill>
              </a:rPr>
              <a:t>binary</a:t>
            </a:r>
            <a:r>
              <a:rPr lang="pl-PL" sz="1800" b="0" dirty="0">
                <a:solidFill>
                  <a:srgbClr val="E8EAED"/>
                </a:solidFill>
              </a:rPr>
              <a:t> </a:t>
            </a:r>
            <a:r>
              <a:rPr lang="pl-PL" sz="1800" b="0" dirty="0" err="1">
                <a:solidFill>
                  <a:srgbClr val="E8EAED"/>
                </a:solidFill>
              </a:rPr>
              <a:t>analysis</a:t>
            </a:r>
            <a:endParaRPr lang="pl-PL" sz="1800" dirty="0"/>
          </a:p>
        </p:txBody>
      </p:sp>
      <p:sp>
        <p:nvSpPr>
          <p:cNvPr id="4" name="Podtytuł 3">
            <a:extLst>
              <a:ext uri="{FF2B5EF4-FFF2-40B4-BE49-F238E27FC236}">
                <a16:creationId xmlns:a16="http://schemas.microsoft.com/office/drawing/2014/main" id="{38609497-39B5-D53E-1E48-5E6AF93E3F20}"/>
              </a:ext>
            </a:extLst>
          </p:cNvPr>
          <p:cNvSpPr>
            <a:spLocks noGrp="1"/>
          </p:cNvSpPr>
          <p:nvPr>
            <p:ph type="subTitle" idx="2"/>
          </p:nvPr>
        </p:nvSpPr>
        <p:spPr>
          <a:xfrm>
            <a:off x="6308035" y="4011844"/>
            <a:ext cx="5395571" cy="825200"/>
          </a:xfrm>
        </p:spPr>
        <p:txBody>
          <a:bodyPr/>
          <a:lstStyle/>
          <a:p>
            <a:pPr marL="285750" indent="-285750">
              <a:lnSpc>
                <a:spcPct val="114999"/>
              </a:lnSpc>
              <a:buFont typeface="Arial"/>
              <a:buChar char="•"/>
            </a:pPr>
            <a:r>
              <a:rPr lang="pl-PL" sz="1800" dirty="0" err="1">
                <a:solidFill>
                  <a:srgbClr val="E8EAED"/>
                </a:solidFill>
                <a:latin typeface="Lato Medium"/>
              </a:rPr>
              <a:t>Kernel</a:t>
            </a:r>
            <a:r>
              <a:rPr lang="pl-PL" sz="1800" dirty="0">
                <a:solidFill>
                  <a:srgbClr val="E8EAED"/>
                </a:solidFill>
                <a:latin typeface="Lato Medium"/>
              </a:rPr>
              <a:t> Test Framework (KTF) </a:t>
            </a:r>
            <a:endParaRPr lang="pl-PL" sz="1800" dirty="0">
              <a:latin typeface="Lato Medium"/>
            </a:endParaRPr>
          </a:p>
          <a:p>
            <a:pPr marL="285115" indent="-285115">
              <a:lnSpc>
                <a:spcPct val="114999"/>
              </a:lnSpc>
            </a:pPr>
            <a:r>
              <a:rPr lang="pl-PL" sz="1800" dirty="0">
                <a:solidFill>
                  <a:srgbClr val="E8EAED"/>
                </a:solidFill>
                <a:latin typeface="Lato Medium"/>
              </a:rPr>
              <a:t>     </a:t>
            </a:r>
            <a:r>
              <a:rPr lang="pl-PL" sz="1800" dirty="0" err="1">
                <a:solidFill>
                  <a:srgbClr val="E8EAED"/>
                </a:solidFill>
                <a:latin typeface="Lato Medium"/>
              </a:rPr>
              <a:t>creator</a:t>
            </a:r>
            <a:r>
              <a:rPr lang="pl-PL" sz="1800" dirty="0">
                <a:solidFill>
                  <a:srgbClr val="E8EAED"/>
                </a:solidFill>
                <a:latin typeface="Lato Medium"/>
              </a:rPr>
              <a:t> and </a:t>
            </a:r>
            <a:r>
              <a:rPr lang="pl-PL" sz="1800" dirty="0" err="1">
                <a:solidFill>
                  <a:srgbClr val="E8EAED"/>
                </a:solidFill>
                <a:latin typeface="Lato Medium"/>
              </a:rPr>
              <a:t>maintainer</a:t>
            </a:r>
            <a:br>
              <a:rPr lang="en-GB" sz="1800" dirty="0">
                <a:solidFill>
                  <a:srgbClr val="E8EAED"/>
                </a:solidFill>
                <a:latin typeface="Lato Medium"/>
              </a:rPr>
            </a:br>
            <a:r>
              <a:rPr lang="pl-PL" sz="1800" dirty="0">
                <a:solidFill>
                  <a:schemeClr val="accent5">
                    <a:lumMod val="20000"/>
                    <a:lumOff val="80000"/>
                  </a:schemeClr>
                </a:solidFill>
                <a:latin typeface="Lato Medium"/>
                <a:hlinkClick r:id="" action="ppaction://noaction">
                  <a:extLst>
                    <a:ext uri="{A12FA001-AC4F-418D-AE19-62706E023703}">
                      <ahyp:hlinkClr xmlns:ahyp="http://schemas.microsoft.com/office/drawing/2018/hyperlinkcolor" val="tx"/>
                    </a:ext>
                  </a:extLst>
                </a:hlinkClick>
              </a:rPr>
              <a:t>https://github.com/KernelTestFramework/ktf</a:t>
            </a:r>
          </a:p>
        </p:txBody>
      </p:sp>
    </p:spTree>
    <p:extLst>
      <p:ext uri="{BB962C8B-B14F-4D97-AF65-F5344CB8AC3E}">
        <p14:creationId xmlns:p14="http://schemas.microsoft.com/office/powerpoint/2010/main" val="39195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20068-350E-200F-22DC-487C35ED79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32300A-5F20-7827-04AD-F445D30117FD}"/>
              </a:ext>
            </a:extLst>
          </p:cNvPr>
          <p:cNvSpPr>
            <a:spLocks noGrp="1"/>
          </p:cNvSpPr>
          <p:nvPr>
            <p:ph type="body" sz="quarter" idx="10"/>
          </p:nvPr>
        </p:nvSpPr>
        <p:spPr/>
        <p:txBody>
          <a:bodyPr>
            <a:normAutofit/>
          </a:bodyPr>
          <a:lstStyle/>
          <a:p>
            <a:r>
              <a:rPr lang="en-US" dirty="0"/>
              <a:t>Exemplary PDPTE (3</a:t>
            </a:r>
            <a:r>
              <a:rPr lang="en-US" baseline="30000" dirty="0"/>
              <a:t>rd</a:t>
            </a:r>
            <a:r>
              <a:rPr lang="en-US" dirty="0"/>
              <a:t> level page table) cache properties</a:t>
            </a:r>
          </a:p>
          <a:p>
            <a:pPr lvl="1"/>
            <a:r>
              <a:rPr lang="en-US" dirty="0"/>
              <a:t>Entries indexed with only a part of the virtual address – depending on the paging mode</a:t>
            </a:r>
          </a:p>
          <a:p>
            <a:pPr lvl="2"/>
            <a:r>
              <a:rPr lang="en-US" dirty="0"/>
              <a:t>Example: 4-level paging mode </a:t>
            </a:r>
            <a:r>
              <a:rPr lang="en-US" dirty="0">
                <a:sym typeface="Wingdings" panose="05000000000000000000" pitchFamily="2" charset="2"/>
              </a:rPr>
              <a:t> </a:t>
            </a:r>
            <a:r>
              <a:rPr lang="en-US" dirty="0"/>
              <a:t>bits </a:t>
            </a:r>
            <a:r>
              <a:rPr lang="en-US" b="1" dirty="0"/>
              <a:t>47:30</a:t>
            </a:r>
            <a:r>
              <a:rPr lang="en-US" dirty="0"/>
              <a:t>, just 18 bits</a:t>
            </a:r>
          </a:p>
          <a:p>
            <a:pPr lvl="1"/>
            <a:r>
              <a:rPr lang="en-US" dirty="0"/>
              <a:t>Typical cache size is </a:t>
            </a:r>
            <a:r>
              <a:rPr lang="en-US" b="1" dirty="0"/>
              <a:t>small</a:t>
            </a:r>
            <a:r>
              <a:rPr lang="en-US" dirty="0"/>
              <a:t> – depends on a CPU microarchitecture implementation</a:t>
            </a:r>
            <a:endParaRPr lang="en-US" b="1" dirty="0"/>
          </a:p>
          <a:p>
            <a:pPr lvl="1"/>
            <a:r>
              <a:rPr lang="en-US" dirty="0"/>
              <a:t>Entries contain:</a:t>
            </a:r>
          </a:p>
          <a:p>
            <a:pPr lvl="2"/>
            <a:r>
              <a:rPr lang="en-US" dirty="0"/>
              <a:t>Physical address of a PDE page table (2</a:t>
            </a:r>
            <a:r>
              <a:rPr lang="en-US" baseline="30000" dirty="0"/>
              <a:t>nd</a:t>
            </a:r>
            <a:r>
              <a:rPr lang="en-US" dirty="0"/>
              <a:t> level page table)</a:t>
            </a:r>
          </a:p>
          <a:p>
            <a:pPr lvl="2"/>
            <a:r>
              <a:rPr lang="en-US" dirty="0"/>
              <a:t>A summary of this and higher-level page tables entries metadata flags</a:t>
            </a:r>
          </a:p>
          <a:p>
            <a:pPr lvl="4"/>
            <a:r>
              <a:rPr lang="en-US" dirty="0"/>
              <a:t>Logical AND for: </a:t>
            </a:r>
            <a:r>
              <a:rPr lang="en-US" dirty="0">
                <a:latin typeface="Courier New" panose="02070309020205020404" pitchFamily="49" charset="0"/>
                <a:cs typeface="Courier New" panose="02070309020205020404" pitchFamily="49" charset="0"/>
              </a:rPr>
              <a:t>Read/Write</a:t>
            </a:r>
            <a:r>
              <a:rPr lang="en-US" dirty="0"/>
              <a:t> and </a:t>
            </a:r>
            <a:r>
              <a:rPr lang="en-US" dirty="0">
                <a:latin typeface="Courier New" panose="02070309020205020404" pitchFamily="49" charset="0"/>
                <a:cs typeface="Courier New" panose="02070309020205020404" pitchFamily="49" charset="0"/>
              </a:rPr>
              <a:t>User/Superuser</a:t>
            </a:r>
          </a:p>
          <a:p>
            <a:pPr lvl="4"/>
            <a:r>
              <a:rPr lang="en-US" dirty="0"/>
              <a:t>… </a:t>
            </a:r>
            <a:r>
              <a:rPr lang="en-US" dirty="0" err="1"/>
              <a:t>etc</a:t>
            </a:r>
            <a:endParaRPr lang="en-US" dirty="0"/>
          </a:p>
          <a:p>
            <a:pPr lvl="4"/>
            <a:endParaRPr lang="en-US" dirty="0"/>
          </a:p>
          <a:p>
            <a:r>
              <a:rPr lang="en-US" dirty="0"/>
              <a:t>Similar characteristics and properties apply to all other (higher and lower level) paging-structure caches</a:t>
            </a:r>
          </a:p>
        </p:txBody>
      </p:sp>
      <p:sp>
        <p:nvSpPr>
          <p:cNvPr id="3" name="Title 2">
            <a:extLst>
              <a:ext uri="{FF2B5EF4-FFF2-40B4-BE49-F238E27FC236}">
                <a16:creationId xmlns:a16="http://schemas.microsoft.com/office/drawing/2014/main" id="{09AF6419-572A-3262-408C-345F35ABAF6C}"/>
              </a:ext>
            </a:extLst>
          </p:cNvPr>
          <p:cNvSpPr>
            <a:spLocks noGrp="1"/>
          </p:cNvSpPr>
          <p:nvPr>
            <p:ph type="title"/>
          </p:nvPr>
        </p:nvSpPr>
        <p:spPr/>
        <p:txBody>
          <a:bodyPr/>
          <a:lstStyle/>
          <a:p>
            <a:r>
              <a:rPr lang="en-US" dirty="0"/>
              <a:t>Introduction to paging-structure caches</a:t>
            </a:r>
          </a:p>
        </p:txBody>
      </p:sp>
    </p:spTree>
    <p:extLst>
      <p:ext uri="{BB962C8B-B14F-4D97-AF65-F5344CB8AC3E}">
        <p14:creationId xmlns:p14="http://schemas.microsoft.com/office/powerpoint/2010/main" val="28225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22015-C4C8-3DF0-4972-E5B60B183F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C2AB81-087D-9A28-F5A5-76FA6B3E1C40}"/>
              </a:ext>
            </a:extLst>
          </p:cNvPr>
          <p:cNvSpPr>
            <a:spLocks noGrp="1"/>
          </p:cNvSpPr>
          <p:nvPr>
            <p:ph type="body" sz="quarter" idx="10"/>
          </p:nvPr>
        </p:nvSpPr>
        <p:spPr/>
        <p:txBody>
          <a:bodyPr>
            <a:normAutofit/>
          </a:bodyPr>
          <a:lstStyle/>
          <a:p>
            <a:r>
              <a:rPr lang="en-US" dirty="0"/>
              <a:t>Huge pages entries are not cached in paging-structure caches</a:t>
            </a:r>
          </a:p>
          <a:p>
            <a:pPr lvl="1"/>
            <a:r>
              <a:rPr lang="en-US" dirty="0"/>
              <a:t>1G pages have </a:t>
            </a:r>
            <a:r>
              <a:rPr lang="en-US" dirty="0">
                <a:latin typeface="Courier New" panose="02070309020205020404" pitchFamily="49" charset="0"/>
                <a:cs typeface="Courier New" panose="02070309020205020404" pitchFamily="49" charset="0"/>
              </a:rPr>
              <a:t>PS</a:t>
            </a:r>
            <a:r>
              <a:rPr lang="en-US" dirty="0"/>
              <a:t> bit set in the 3</a:t>
            </a:r>
            <a:r>
              <a:rPr lang="en-US" baseline="30000" dirty="0"/>
              <a:t>rd</a:t>
            </a:r>
            <a:r>
              <a:rPr lang="en-US" dirty="0"/>
              <a:t> level page table entries</a:t>
            </a:r>
          </a:p>
          <a:p>
            <a:pPr lvl="2"/>
            <a:r>
              <a:rPr lang="en-US" dirty="0"/>
              <a:t>No need for lower-level page table entries</a:t>
            </a:r>
          </a:p>
          <a:p>
            <a:pPr lvl="1"/>
            <a:r>
              <a:rPr lang="en-US" dirty="0"/>
              <a:t>2M pages have </a:t>
            </a:r>
            <a:r>
              <a:rPr lang="en-US" dirty="0">
                <a:latin typeface="Courier New" panose="02070309020205020404" pitchFamily="49" charset="0"/>
                <a:cs typeface="Courier New" panose="02070309020205020404" pitchFamily="49" charset="0"/>
              </a:rPr>
              <a:t>PS</a:t>
            </a:r>
            <a:r>
              <a:rPr lang="en-US" dirty="0"/>
              <a:t> bit set in the 2</a:t>
            </a:r>
            <a:r>
              <a:rPr lang="en-US" baseline="30000" dirty="0"/>
              <a:t>nd</a:t>
            </a:r>
            <a:r>
              <a:rPr lang="en-US" dirty="0"/>
              <a:t> level page table entries </a:t>
            </a:r>
          </a:p>
          <a:p>
            <a:pPr lvl="2"/>
            <a:r>
              <a:rPr lang="en-US" dirty="0"/>
              <a:t>No need for PTE</a:t>
            </a:r>
          </a:p>
          <a:p>
            <a:pPr lvl="1"/>
            <a:r>
              <a:rPr lang="en-US" dirty="0"/>
              <a:t>These are handled by TLB</a:t>
            </a:r>
          </a:p>
          <a:p>
            <a:pPr lvl="1"/>
            <a:endParaRPr lang="en-US" dirty="0"/>
          </a:p>
          <a:p>
            <a:r>
              <a:rPr lang="en-US" dirty="0"/>
              <a:t>Similarly to TLB requirements:</a:t>
            </a:r>
          </a:p>
          <a:p>
            <a:pPr lvl="1"/>
            <a:r>
              <a:rPr lang="en-US" dirty="0"/>
              <a:t>Only entries of present and valid (no reserved bits set) pages are cached</a:t>
            </a:r>
          </a:p>
          <a:p>
            <a:pPr lvl="1"/>
            <a:r>
              <a:rPr lang="en-US" dirty="0"/>
              <a:t>Accessed flags of the page table entries involved in the page walk are set by the CPU</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91F3A3E1-6488-37AA-AA00-6B8CFB89A712}"/>
              </a:ext>
            </a:extLst>
          </p:cNvPr>
          <p:cNvSpPr>
            <a:spLocks noGrp="1"/>
          </p:cNvSpPr>
          <p:nvPr>
            <p:ph type="title"/>
          </p:nvPr>
        </p:nvSpPr>
        <p:spPr/>
        <p:txBody>
          <a:bodyPr/>
          <a:lstStyle/>
          <a:p>
            <a:r>
              <a:rPr lang="en-US" dirty="0"/>
              <a:t>Paging-structure caches – more details</a:t>
            </a:r>
          </a:p>
        </p:txBody>
      </p:sp>
    </p:spTree>
    <p:extLst>
      <p:ext uri="{BB962C8B-B14F-4D97-AF65-F5344CB8AC3E}">
        <p14:creationId xmlns:p14="http://schemas.microsoft.com/office/powerpoint/2010/main" val="207357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6531-10AD-CD47-B3AB-1FDF82B8F2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602771-0765-563D-FED5-76BE2BE495D2}"/>
              </a:ext>
            </a:extLst>
          </p:cNvPr>
          <p:cNvSpPr>
            <a:spLocks noGrp="1"/>
          </p:cNvSpPr>
          <p:nvPr>
            <p:ph type="body" sz="quarter" idx="10"/>
          </p:nvPr>
        </p:nvSpPr>
        <p:spPr/>
        <p:txBody>
          <a:bodyPr>
            <a:normAutofit/>
          </a:bodyPr>
          <a:lstStyle/>
          <a:p>
            <a:r>
              <a:rPr lang="en-US" dirty="0"/>
              <a:t>According to documentation: </a:t>
            </a:r>
            <a:r>
              <a:rPr lang="en-US" b="1" dirty="0"/>
              <a:t>CPU is free to create a paging-structure cache entry at any time</a:t>
            </a:r>
          </a:p>
          <a:p>
            <a:pPr lvl="1"/>
            <a:r>
              <a:rPr lang="en-US" dirty="0"/>
              <a:t>Even when there are no translations for virtual addresses using the entry</a:t>
            </a:r>
          </a:p>
          <a:p>
            <a:pPr lvl="1"/>
            <a:r>
              <a:rPr lang="en-US" dirty="0"/>
              <a:t>Similar to the TLB case:</a:t>
            </a:r>
          </a:p>
          <a:p>
            <a:pPr lvl="2"/>
            <a:r>
              <a:rPr lang="en-US" dirty="0"/>
              <a:t>“</a:t>
            </a:r>
            <a:r>
              <a:rPr lang="en-GB" i="1" dirty="0"/>
              <a:t>The processor may create entries in paging-structure caches for translations required for prefetches and or accesses that are a result of speculative execution that would never actually occur in the executed code path</a:t>
            </a:r>
            <a:r>
              <a:rPr lang="en-GB" dirty="0"/>
              <a:t>”</a:t>
            </a:r>
            <a:endParaRPr lang="en-US" dirty="0"/>
          </a:p>
          <a:p>
            <a:endParaRPr lang="en-US" dirty="0"/>
          </a:p>
          <a:p>
            <a:r>
              <a:rPr lang="en-US" dirty="0"/>
              <a:t>Already created cache entry may remain unmodified regardless of software’s subsequent modifications to the page tables</a:t>
            </a:r>
          </a:p>
          <a:p>
            <a:pPr lvl="1"/>
            <a:r>
              <a:rPr lang="en-US" b="1" dirty="0"/>
              <a:t>Need to explicitly invalidate</a:t>
            </a:r>
          </a:p>
          <a:p>
            <a:endParaRPr lang="en-US" dirty="0"/>
          </a:p>
          <a:p>
            <a:r>
              <a:rPr lang="en-US" dirty="0"/>
              <a:t>Entries are associated with the current PCID – more on this later</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E826ABE3-6CB1-B641-A705-F8405F598538}"/>
              </a:ext>
            </a:extLst>
          </p:cNvPr>
          <p:cNvSpPr>
            <a:spLocks noGrp="1"/>
          </p:cNvSpPr>
          <p:nvPr>
            <p:ph type="title"/>
          </p:nvPr>
        </p:nvSpPr>
        <p:spPr/>
        <p:txBody>
          <a:bodyPr/>
          <a:lstStyle/>
          <a:p>
            <a:r>
              <a:rPr lang="en-US" dirty="0"/>
              <a:t>Paging-structure caches – more details</a:t>
            </a:r>
          </a:p>
        </p:txBody>
      </p:sp>
    </p:spTree>
    <p:extLst>
      <p:ext uri="{BB962C8B-B14F-4D97-AF65-F5344CB8AC3E}">
        <p14:creationId xmlns:p14="http://schemas.microsoft.com/office/powerpoint/2010/main" val="91402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04F9E-E08E-19FE-6AF4-4F897EB264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934C96-7C38-1206-8509-765018BF1697}"/>
              </a:ext>
            </a:extLst>
          </p:cNvPr>
          <p:cNvSpPr>
            <a:spLocks noGrp="1"/>
          </p:cNvSpPr>
          <p:nvPr>
            <p:ph type="body" sz="quarter" idx="10"/>
          </p:nvPr>
        </p:nvSpPr>
        <p:spPr/>
        <p:txBody>
          <a:bodyPr/>
          <a:lstStyle/>
          <a:p>
            <a:r>
              <a:rPr lang="en-US" dirty="0"/>
              <a:t>How does CPU use TLB with paging-structure caches?</a:t>
            </a:r>
          </a:p>
          <a:p>
            <a:pPr lvl="1"/>
            <a:r>
              <a:rPr lang="en-US" dirty="0"/>
              <a:t>In case of a direct </a:t>
            </a:r>
            <a:r>
              <a:rPr lang="en-US" b="1" dirty="0"/>
              <a:t>TLB hit</a:t>
            </a:r>
            <a:r>
              <a:rPr lang="en-US" dirty="0"/>
              <a:t> </a:t>
            </a:r>
            <a:r>
              <a:rPr lang="en-US" dirty="0">
                <a:sym typeface="Wingdings" panose="05000000000000000000" pitchFamily="2" charset="2"/>
              </a:rPr>
              <a:t></a:t>
            </a:r>
            <a:r>
              <a:rPr lang="en-US" dirty="0"/>
              <a:t> TLB entry data is used immediately</a:t>
            </a:r>
          </a:p>
          <a:p>
            <a:pPr lvl="1"/>
            <a:r>
              <a:rPr lang="en-US" dirty="0"/>
              <a:t>In case of a </a:t>
            </a:r>
            <a:r>
              <a:rPr lang="en-US" b="1" dirty="0"/>
              <a:t>TLB miss</a:t>
            </a:r>
            <a:r>
              <a:rPr lang="en-US" dirty="0"/>
              <a:t>:</a:t>
            </a:r>
          </a:p>
          <a:p>
            <a:pPr lvl="2"/>
            <a:r>
              <a:rPr lang="en-US" dirty="0"/>
              <a:t>Paging-structure cache for 2</a:t>
            </a:r>
            <a:r>
              <a:rPr lang="en-US" baseline="30000" dirty="0"/>
              <a:t>nd</a:t>
            </a:r>
            <a:r>
              <a:rPr lang="en-US" dirty="0"/>
              <a:t> level page table entries (PDE) may be consulted</a:t>
            </a:r>
          </a:p>
          <a:p>
            <a:pPr lvl="3"/>
            <a:r>
              <a:rPr lang="en-US" dirty="0"/>
              <a:t>In case of a </a:t>
            </a:r>
            <a:r>
              <a:rPr lang="en-US" b="1" dirty="0"/>
              <a:t>cache hit</a:t>
            </a:r>
            <a:r>
              <a:rPr lang="en-US" dirty="0"/>
              <a:t> </a:t>
            </a:r>
            <a:r>
              <a:rPr lang="en-US" dirty="0">
                <a:sym typeface="Wingdings" panose="05000000000000000000" pitchFamily="2" charset="2"/>
              </a:rPr>
              <a:t></a:t>
            </a:r>
            <a:r>
              <a:rPr lang="en-US" dirty="0"/>
              <a:t> quick page walk (just PTE is needed)</a:t>
            </a:r>
          </a:p>
          <a:p>
            <a:pPr lvl="3"/>
            <a:r>
              <a:rPr lang="en-US" dirty="0"/>
              <a:t>In case of a </a:t>
            </a:r>
            <a:r>
              <a:rPr lang="en-US" b="1" dirty="0"/>
              <a:t>cache miss</a:t>
            </a:r>
            <a:r>
              <a:rPr lang="en-US" dirty="0"/>
              <a:t>:</a:t>
            </a:r>
          </a:p>
          <a:p>
            <a:pPr lvl="2"/>
            <a:r>
              <a:rPr lang="en-US" dirty="0"/>
              <a:t>Paging-structure cache for 3</a:t>
            </a:r>
            <a:r>
              <a:rPr lang="en-US" baseline="30000" dirty="0"/>
              <a:t>rd</a:t>
            </a:r>
            <a:r>
              <a:rPr lang="en-US" dirty="0"/>
              <a:t> level page table entries (PDPTE) may be consulted</a:t>
            </a:r>
          </a:p>
          <a:p>
            <a:pPr lvl="3"/>
            <a:r>
              <a:rPr lang="en-US" dirty="0"/>
              <a:t>In case of a </a:t>
            </a:r>
            <a:r>
              <a:rPr lang="en-US" b="1" dirty="0"/>
              <a:t>cache hit</a:t>
            </a:r>
            <a:r>
              <a:rPr lang="en-US" dirty="0"/>
              <a:t> </a:t>
            </a:r>
            <a:r>
              <a:rPr lang="en-US" dirty="0">
                <a:sym typeface="Wingdings" panose="05000000000000000000" pitchFamily="2" charset="2"/>
              </a:rPr>
              <a:t></a:t>
            </a:r>
            <a:r>
              <a:rPr lang="en-US" dirty="0"/>
              <a:t> shorter page walk (just PDE and PTE needed)</a:t>
            </a:r>
          </a:p>
          <a:p>
            <a:pPr lvl="3"/>
            <a:r>
              <a:rPr lang="en-US" dirty="0"/>
              <a:t>In case of a </a:t>
            </a:r>
            <a:r>
              <a:rPr lang="en-US" b="1" dirty="0"/>
              <a:t>cache miss</a:t>
            </a:r>
            <a:r>
              <a:rPr lang="en-US" dirty="0"/>
              <a:t>: …</a:t>
            </a:r>
          </a:p>
          <a:p>
            <a:pPr lvl="2"/>
            <a:r>
              <a:rPr lang="en-US" dirty="0"/>
              <a:t>… and so on depending on the caches available…</a:t>
            </a:r>
          </a:p>
          <a:p>
            <a:pPr lvl="2"/>
            <a:endParaRPr lang="en-US" dirty="0"/>
          </a:p>
          <a:p>
            <a:pPr lvl="1"/>
            <a:r>
              <a:rPr lang="en-US" dirty="0"/>
              <a:t>If CPU misses in all the caches </a:t>
            </a:r>
            <a:r>
              <a:rPr lang="en-US" dirty="0">
                <a:sym typeface="Wingdings" panose="05000000000000000000" pitchFamily="2" charset="2"/>
              </a:rPr>
              <a:t></a:t>
            </a:r>
            <a:r>
              <a:rPr lang="en-US" dirty="0"/>
              <a:t> a full page walk is scheduled</a:t>
            </a:r>
          </a:p>
          <a:p>
            <a:pPr lvl="5"/>
            <a:endParaRPr lang="en-US" dirty="0"/>
          </a:p>
          <a:p>
            <a:endParaRPr lang="en-US" dirty="0"/>
          </a:p>
        </p:txBody>
      </p:sp>
      <p:sp>
        <p:nvSpPr>
          <p:cNvPr id="3" name="Title 2">
            <a:extLst>
              <a:ext uri="{FF2B5EF4-FFF2-40B4-BE49-F238E27FC236}">
                <a16:creationId xmlns:a16="http://schemas.microsoft.com/office/drawing/2014/main" id="{8C3451AC-88FF-8829-6F67-061134836B93}"/>
              </a:ext>
            </a:extLst>
          </p:cNvPr>
          <p:cNvSpPr>
            <a:spLocks noGrp="1"/>
          </p:cNvSpPr>
          <p:nvPr>
            <p:ph type="title"/>
          </p:nvPr>
        </p:nvSpPr>
        <p:spPr/>
        <p:txBody>
          <a:bodyPr/>
          <a:lstStyle/>
          <a:p>
            <a:r>
              <a:rPr lang="en-US" dirty="0"/>
              <a:t>TLB and paging-structure caches interaction</a:t>
            </a:r>
          </a:p>
        </p:txBody>
      </p:sp>
    </p:spTree>
    <p:extLst>
      <p:ext uri="{BB962C8B-B14F-4D97-AF65-F5344CB8AC3E}">
        <p14:creationId xmlns:p14="http://schemas.microsoft.com/office/powerpoint/2010/main" val="17909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6F98-C431-BD67-F08E-42D07AEB4BB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F5AE2AE-46EA-18C3-3FF4-BFAA0455ACD2}"/>
              </a:ext>
            </a:extLst>
          </p:cNvPr>
          <p:cNvSpPr>
            <a:spLocks noGrp="1"/>
          </p:cNvSpPr>
          <p:nvPr>
            <p:ph type="title"/>
          </p:nvPr>
        </p:nvSpPr>
        <p:spPr/>
        <p:txBody>
          <a:bodyPr/>
          <a:lstStyle/>
          <a:p>
            <a:r>
              <a:rPr lang="en-GB" sz="4000" dirty="0"/>
              <a:t>Why and when a TLB invalidation is needed?</a:t>
            </a:r>
            <a:endParaRPr lang="pl-PL" sz="4000" dirty="0"/>
          </a:p>
        </p:txBody>
      </p:sp>
    </p:spTree>
    <p:extLst>
      <p:ext uri="{BB962C8B-B14F-4D97-AF65-F5344CB8AC3E}">
        <p14:creationId xmlns:p14="http://schemas.microsoft.com/office/powerpoint/2010/main" val="291377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AE81-B84E-1E55-EC3B-6BBC5B16F6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6849F39-A579-B506-1D30-A21F0FE74CC0}"/>
              </a:ext>
            </a:extLst>
          </p:cNvPr>
          <p:cNvSpPr>
            <a:spLocks noGrp="1"/>
          </p:cNvSpPr>
          <p:nvPr>
            <p:ph type="body" sz="quarter" idx="10"/>
          </p:nvPr>
        </p:nvSpPr>
        <p:spPr/>
        <p:txBody>
          <a:bodyPr>
            <a:normAutofit/>
          </a:bodyPr>
          <a:lstStyle/>
          <a:p>
            <a:r>
              <a:rPr lang="en-GB" dirty="0"/>
              <a:t>In case of a </a:t>
            </a:r>
            <a:r>
              <a:rPr lang="en-GB" b="1" dirty="0"/>
              <a:t>TLB hit</a:t>
            </a:r>
            <a:r>
              <a:rPr lang="en-GB" dirty="0"/>
              <a:t>:</a:t>
            </a:r>
          </a:p>
          <a:p>
            <a:pPr lvl="1"/>
            <a:r>
              <a:rPr lang="en-GB" dirty="0"/>
              <a:t>CPU may use found TLB entry to determine a </a:t>
            </a:r>
            <a:r>
              <a:rPr lang="en-GB" b="1" dirty="0"/>
              <a:t>page frame</a:t>
            </a:r>
            <a:r>
              <a:rPr lang="en-GB" dirty="0"/>
              <a:t>, </a:t>
            </a:r>
            <a:r>
              <a:rPr lang="en-GB" b="1" dirty="0"/>
              <a:t>access rights</a:t>
            </a:r>
            <a:r>
              <a:rPr lang="en-GB" dirty="0"/>
              <a:t>, and other attributes</a:t>
            </a:r>
          </a:p>
          <a:p>
            <a:pPr lvl="1"/>
            <a:r>
              <a:rPr lang="en-GB" dirty="0"/>
              <a:t>CPU will likely </a:t>
            </a:r>
            <a:r>
              <a:rPr lang="en-GB" b="1" dirty="0"/>
              <a:t>NOT</a:t>
            </a:r>
            <a:r>
              <a:rPr lang="en-GB" dirty="0"/>
              <a:t> consult the page tables in memory</a:t>
            </a:r>
          </a:p>
          <a:p>
            <a:r>
              <a:rPr lang="en-GB" dirty="0"/>
              <a:t>As mentioned earlier:</a:t>
            </a:r>
          </a:p>
          <a:p>
            <a:pPr lvl="1"/>
            <a:r>
              <a:rPr lang="en-GB" dirty="0"/>
              <a:t>“</a:t>
            </a:r>
            <a:r>
              <a:rPr lang="en-GB" i="1" dirty="0"/>
              <a:t>The processor may retain a TLB entry unmodified even if software subsequently modifies the relevant paging-structure entries in memory</a:t>
            </a:r>
            <a:r>
              <a:rPr lang="en-GB" dirty="0"/>
              <a:t>”</a:t>
            </a:r>
          </a:p>
          <a:p>
            <a:pPr lvl="2"/>
            <a:r>
              <a:rPr lang="en-GB" dirty="0"/>
              <a:t>… and same is true for paging-structure caches!</a:t>
            </a:r>
          </a:p>
          <a:p>
            <a:r>
              <a:rPr lang="en-GB" dirty="0"/>
              <a:t>In other words:</a:t>
            </a:r>
          </a:p>
          <a:p>
            <a:pPr lvl="1"/>
            <a:r>
              <a:rPr lang="en-GB" dirty="0"/>
              <a:t>Invalidation is needed to maintain coherency between translation caches (TLB, paging-structure caches) and page tables in memory </a:t>
            </a:r>
            <a:r>
              <a:rPr lang="en-GB" b="1" dirty="0"/>
              <a:t>at all times</a:t>
            </a:r>
            <a:endParaRPr lang="en-GB" dirty="0"/>
          </a:p>
          <a:p>
            <a:pPr lvl="2"/>
            <a:r>
              <a:rPr lang="en-GB" dirty="0"/>
              <a:t>Without this coherency: system stability and security is gone</a:t>
            </a:r>
          </a:p>
          <a:p>
            <a:pPr lvl="2"/>
            <a:endParaRPr lang="en-US" dirty="0"/>
          </a:p>
        </p:txBody>
      </p:sp>
      <p:sp>
        <p:nvSpPr>
          <p:cNvPr id="3" name="Title 2">
            <a:extLst>
              <a:ext uri="{FF2B5EF4-FFF2-40B4-BE49-F238E27FC236}">
                <a16:creationId xmlns:a16="http://schemas.microsoft.com/office/drawing/2014/main" id="{247A1F98-7291-8452-3884-07CAC2086603}"/>
              </a:ext>
            </a:extLst>
          </p:cNvPr>
          <p:cNvSpPr>
            <a:spLocks noGrp="1"/>
          </p:cNvSpPr>
          <p:nvPr>
            <p:ph type="title"/>
          </p:nvPr>
        </p:nvSpPr>
        <p:spPr/>
        <p:txBody>
          <a:bodyPr>
            <a:normAutofit/>
          </a:bodyPr>
          <a:lstStyle/>
          <a:p>
            <a:r>
              <a:rPr lang="en-US" dirty="0"/>
              <a:t>TLB invalidation – why?</a:t>
            </a:r>
          </a:p>
        </p:txBody>
      </p:sp>
    </p:spTree>
    <p:extLst>
      <p:ext uri="{BB962C8B-B14F-4D97-AF65-F5344CB8AC3E}">
        <p14:creationId xmlns:p14="http://schemas.microsoft.com/office/powerpoint/2010/main" val="2583987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3EFDA-0560-50E9-97C0-8BDF30B699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37556E-33C9-2EA1-0083-2F82DB7B3270}"/>
              </a:ext>
            </a:extLst>
          </p:cNvPr>
          <p:cNvSpPr>
            <a:spLocks noGrp="1"/>
          </p:cNvSpPr>
          <p:nvPr>
            <p:ph type="body" sz="quarter" idx="10"/>
          </p:nvPr>
        </p:nvSpPr>
        <p:spPr/>
        <p:txBody>
          <a:bodyPr>
            <a:normAutofit/>
          </a:bodyPr>
          <a:lstStyle/>
          <a:p>
            <a:r>
              <a:rPr lang="en-US" dirty="0"/>
              <a:t>Whenever the in-memory page table entries and their potentially cached values might be out-of-sync?</a:t>
            </a:r>
          </a:p>
          <a:p>
            <a:pPr lvl="1"/>
            <a:r>
              <a:rPr lang="en-US" dirty="0"/>
              <a:t>Excellent guarantees, but terrible performance</a:t>
            </a:r>
          </a:p>
          <a:p>
            <a:r>
              <a:rPr lang="en-US" dirty="0"/>
              <a:t>Whenever software modifies page tables?</a:t>
            </a:r>
          </a:p>
          <a:p>
            <a:pPr lvl="1"/>
            <a:r>
              <a:rPr lang="en-US" dirty="0"/>
              <a:t>Not necessarily, remember the requirements for caching (Present bit set, </a:t>
            </a:r>
            <a:r>
              <a:rPr lang="en-US" dirty="0" err="1"/>
              <a:t>etc</a:t>
            </a:r>
            <a:r>
              <a:rPr lang="en-US" dirty="0"/>
              <a:t>)</a:t>
            </a:r>
          </a:p>
          <a:p>
            <a:pPr lvl="2"/>
            <a:r>
              <a:rPr lang="en-US" dirty="0"/>
              <a:t>Some modifications can assume the entry is not in cache</a:t>
            </a:r>
          </a:p>
          <a:p>
            <a:pPr lvl="1"/>
            <a:r>
              <a:rPr lang="en-US" dirty="0"/>
              <a:t>Whenever virtual address space changes?</a:t>
            </a:r>
          </a:p>
          <a:p>
            <a:r>
              <a:rPr lang="en-US" dirty="0"/>
              <a:t>Whenever one process (page table A) is context switched into another process (page table B)?</a:t>
            </a:r>
          </a:p>
          <a:p>
            <a:pPr lvl="1"/>
            <a:r>
              <a:rPr lang="en-US" dirty="0"/>
              <a:t>What if they share some memory pages?</a:t>
            </a:r>
          </a:p>
          <a:p>
            <a:pPr lvl="1"/>
            <a:r>
              <a:rPr lang="en-US" dirty="0"/>
              <a:t>What about common kernel code?</a:t>
            </a:r>
          </a:p>
          <a:p>
            <a:pPr lvl="2"/>
            <a:endParaRPr lang="en-US" dirty="0"/>
          </a:p>
        </p:txBody>
      </p:sp>
      <p:sp>
        <p:nvSpPr>
          <p:cNvPr id="3" name="Title 2">
            <a:extLst>
              <a:ext uri="{FF2B5EF4-FFF2-40B4-BE49-F238E27FC236}">
                <a16:creationId xmlns:a16="http://schemas.microsoft.com/office/drawing/2014/main" id="{3E174640-73B3-7D28-F016-0554B030AEEE}"/>
              </a:ext>
            </a:extLst>
          </p:cNvPr>
          <p:cNvSpPr>
            <a:spLocks noGrp="1"/>
          </p:cNvSpPr>
          <p:nvPr>
            <p:ph type="title"/>
          </p:nvPr>
        </p:nvSpPr>
        <p:spPr/>
        <p:txBody>
          <a:bodyPr>
            <a:normAutofit/>
          </a:bodyPr>
          <a:lstStyle/>
          <a:p>
            <a:r>
              <a:rPr lang="en-US" dirty="0"/>
              <a:t>TLB invalidation – when?</a:t>
            </a:r>
          </a:p>
        </p:txBody>
      </p:sp>
    </p:spTree>
    <p:extLst>
      <p:ext uri="{BB962C8B-B14F-4D97-AF65-F5344CB8AC3E}">
        <p14:creationId xmlns:p14="http://schemas.microsoft.com/office/powerpoint/2010/main" val="131658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9E19-E049-3973-AADE-D0F5E7885B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1F18D4-27AA-545E-1399-45EE14B22365}"/>
              </a:ext>
            </a:extLst>
          </p:cNvPr>
          <p:cNvSpPr>
            <a:spLocks noGrp="1"/>
          </p:cNvSpPr>
          <p:nvPr>
            <p:ph type="body" sz="quarter" idx="10"/>
          </p:nvPr>
        </p:nvSpPr>
        <p:spPr/>
        <p:txBody>
          <a:bodyPr>
            <a:normAutofit/>
          </a:bodyPr>
          <a:lstStyle/>
          <a:p>
            <a:r>
              <a:rPr lang="en-US" dirty="0"/>
              <a:t>Invalidating too much is very bad for performance</a:t>
            </a:r>
          </a:p>
          <a:p>
            <a:pPr lvl="1"/>
            <a:r>
              <a:rPr lang="en-US" dirty="0"/>
              <a:t>Operating systems try to invalidate only:</a:t>
            </a:r>
          </a:p>
          <a:p>
            <a:pPr lvl="2"/>
            <a:r>
              <a:rPr lang="en-US" dirty="0"/>
              <a:t>When necessary and …</a:t>
            </a:r>
          </a:p>
          <a:p>
            <a:pPr lvl="2"/>
            <a:r>
              <a:rPr lang="en-US" dirty="0"/>
              <a:t>… what really needs to be flushed</a:t>
            </a:r>
          </a:p>
          <a:p>
            <a:pPr lvl="2"/>
            <a:endParaRPr lang="en-US" dirty="0"/>
          </a:p>
          <a:p>
            <a:r>
              <a:rPr lang="en-US" dirty="0"/>
              <a:t>Invalidating too little however makes performance not matter at all</a:t>
            </a:r>
          </a:p>
          <a:p>
            <a:pPr lvl="1"/>
            <a:endParaRPr lang="en-US" dirty="0"/>
          </a:p>
          <a:p>
            <a:r>
              <a:rPr lang="en-US" dirty="0"/>
              <a:t>In real-life situations discussed later, we will see how problematic this can be</a:t>
            </a:r>
          </a:p>
          <a:p>
            <a:pPr lvl="1"/>
            <a:r>
              <a:rPr lang="en-US" dirty="0"/>
              <a:t>Some optimization assumptions might not hold …</a:t>
            </a:r>
          </a:p>
          <a:p>
            <a:pPr lvl="2"/>
            <a:r>
              <a:rPr lang="en-US" dirty="0"/>
              <a:t>… and be super complex to reason about</a:t>
            </a:r>
          </a:p>
          <a:p>
            <a:pPr lvl="1"/>
            <a:r>
              <a:rPr lang="en-US" dirty="0"/>
              <a:t>And… of course… a broken CPU microcode...</a:t>
            </a:r>
          </a:p>
          <a:p>
            <a:pPr lvl="2"/>
            <a:endParaRPr lang="en-US" dirty="0"/>
          </a:p>
        </p:txBody>
      </p:sp>
      <p:sp>
        <p:nvSpPr>
          <p:cNvPr id="3" name="Title 2">
            <a:extLst>
              <a:ext uri="{FF2B5EF4-FFF2-40B4-BE49-F238E27FC236}">
                <a16:creationId xmlns:a16="http://schemas.microsoft.com/office/drawing/2014/main" id="{DF05EA2E-2E0F-E934-C21F-81CDDC522FAF}"/>
              </a:ext>
            </a:extLst>
          </p:cNvPr>
          <p:cNvSpPr>
            <a:spLocks noGrp="1"/>
          </p:cNvSpPr>
          <p:nvPr>
            <p:ph type="title"/>
          </p:nvPr>
        </p:nvSpPr>
        <p:spPr/>
        <p:txBody>
          <a:bodyPr>
            <a:normAutofit/>
          </a:bodyPr>
          <a:lstStyle/>
          <a:p>
            <a:r>
              <a:rPr lang="en-US" dirty="0"/>
              <a:t>TLB invalidation – when?</a:t>
            </a:r>
          </a:p>
        </p:txBody>
      </p:sp>
    </p:spTree>
    <p:extLst>
      <p:ext uri="{BB962C8B-B14F-4D97-AF65-F5344CB8AC3E}">
        <p14:creationId xmlns:p14="http://schemas.microsoft.com/office/powerpoint/2010/main" val="341010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DC72-CA40-81EE-FFCC-B11A9CECAC4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34CDA1-456E-E648-EF55-A42220ADCBFF}"/>
              </a:ext>
            </a:extLst>
          </p:cNvPr>
          <p:cNvSpPr>
            <a:spLocks noGrp="1"/>
          </p:cNvSpPr>
          <p:nvPr>
            <p:ph type="title"/>
          </p:nvPr>
        </p:nvSpPr>
        <p:spPr/>
        <p:txBody>
          <a:bodyPr/>
          <a:lstStyle/>
          <a:p>
            <a:r>
              <a:rPr lang="en-GB" sz="4000" dirty="0"/>
              <a:t>Hardware optimizations</a:t>
            </a:r>
            <a:endParaRPr lang="pl-PL" sz="4000" dirty="0"/>
          </a:p>
        </p:txBody>
      </p:sp>
    </p:spTree>
    <p:extLst>
      <p:ext uri="{BB962C8B-B14F-4D97-AF65-F5344CB8AC3E}">
        <p14:creationId xmlns:p14="http://schemas.microsoft.com/office/powerpoint/2010/main" val="152672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8B7D-1A7A-C428-B217-C9D8E78845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EDD984-B7D6-19E7-1672-224EF40AF312}"/>
              </a:ext>
            </a:extLst>
          </p:cNvPr>
          <p:cNvSpPr>
            <a:spLocks noGrp="1"/>
          </p:cNvSpPr>
          <p:nvPr>
            <p:ph type="body" sz="quarter" idx="10"/>
          </p:nvPr>
        </p:nvSpPr>
        <p:spPr/>
        <p:txBody>
          <a:bodyPr>
            <a:normAutofit/>
          </a:bodyPr>
          <a:lstStyle/>
          <a:p>
            <a:r>
              <a:rPr lang="en-US" dirty="0"/>
              <a:t>Hardware features have been added to CPUs in order to:</a:t>
            </a:r>
          </a:p>
          <a:p>
            <a:pPr lvl="1"/>
            <a:r>
              <a:rPr lang="en-US" dirty="0"/>
              <a:t>Help software maintain the translation cache coherency more efficiently</a:t>
            </a:r>
          </a:p>
          <a:p>
            <a:pPr lvl="1"/>
            <a:r>
              <a:rPr lang="en-US" dirty="0"/>
              <a:t>Eliminate unnecessary invalidation of frequently used translation entries</a:t>
            </a:r>
          </a:p>
          <a:p>
            <a:r>
              <a:rPr lang="en-US" dirty="0"/>
              <a:t>The features:</a:t>
            </a:r>
          </a:p>
          <a:p>
            <a:pPr lvl="1"/>
            <a:r>
              <a:rPr lang="en-US" b="1" dirty="0"/>
              <a:t>Global Pages</a:t>
            </a:r>
          </a:p>
          <a:p>
            <a:pPr lvl="1"/>
            <a:r>
              <a:rPr lang="en-US" dirty="0"/>
              <a:t>Process Context Identifiers (</a:t>
            </a:r>
            <a:r>
              <a:rPr lang="en-US" b="1" dirty="0"/>
              <a:t>PCID</a:t>
            </a:r>
            <a:r>
              <a:rPr lang="en-US" dirty="0"/>
              <a:t>)</a:t>
            </a:r>
          </a:p>
          <a:p>
            <a:pPr lvl="1"/>
            <a:r>
              <a:rPr lang="en-US" dirty="0"/>
              <a:t>Virtual Processor Identifier (</a:t>
            </a:r>
            <a:r>
              <a:rPr lang="en-US" b="1" dirty="0"/>
              <a:t>VPID</a:t>
            </a:r>
            <a:r>
              <a:rPr lang="en-US" dirty="0"/>
              <a:t>) – virtualization feature (vCPU tagging)</a:t>
            </a:r>
          </a:p>
          <a:p>
            <a:r>
              <a:rPr lang="en-US" dirty="0"/>
              <a:t>All the features are optional, but can be also used all together</a:t>
            </a:r>
          </a:p>
          <a:p>
            <a:pPr lvl="1"/>
            <a:r>
              <a:rPr lang="en-US" dirty="0"/>
              <a:t>Most if not all of modern OSes use PCID</a:t>
            </a:r>
          </a:p>
          <a:p>
            <a:pPr lvl="1"/>
            <a:r>
              <a:rPr lang="en-US" dirty="0"/>
              <a:t>Some of the OSes additionally rely on Global Pages</a:t>
            </a:r>
          </a:p>
          <a:p>
            <a:pPr lvl="2"/>
            <a:r>
              <a:rPr lang="en-US" dirty="0"/>
              <a:t>Examples: FreeBSD</a:t>
            </a:r>
          </a:p>
        </p:txBody>
      </p:sp>
      <p:sp>
        <p:nvSpPr>
          <p:cNvPr id="3" name="Title 2">
            <a:extLst>
              <a:ext uri="{FF2B5EF4-FFF2-40B4-BE49-F238E27FC236}">
                <a16:creationId xmlns:a16="http://schemas.microsoft.com/office/drawing/2014/main" id="{5DCB6E63-D361-300D-9483-4912F24627D8}"/>
              </a:ext>
            </a:extLst>
          </p:cNvPr>
          <p:cNvSpPr>
            <a:spLocks noGrp="1"/>
          </p:cNvSpPr>
          <p:nvPr>
            <p:ph type="title"/>
          </p:nvPr>
        </p:nvSpPr>
        <p:spPr/>
        <p:txBody>
          <a:bodyPr>
            <a:normAutofit/>
          </a:bodyPr>
          <a:lstStyle/>
          <a:p>
            <a:r>
              <a:rPr lang="en-US" dirty="0"/>
              <a:t>Hardware optimizations</a:t>
            </a:r>
          </a:p>
        </p:txBody>
      </p:sp>
    </p:spTree>
    <p:extLst>
      <p:ext uri="{BB962C8B-B14F-4D97-AF65-F5344CB8AC3E}">
        <p14:creationId xmlns:p14="http://schemas.microsoft.com/office/powerpoint/2010/main" val="57515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5A3D-1673-4EC1-AB87-FAB961A0B1CB}"/>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CDD7698C-939B-41A7-8B78-56B8C60E6F12}"/>
              </a:ext>
            </a:extLst>
          </p:cNvPr>
          <p:cNvSpPr>
            <a:spLocks noGrp="1"/>
          </p:cNvSpPr>
          <p:nvPr>
            <p:ph type="body" sz="quarter" idx="10"/>
          </p:nvPr>
        </p:nvSpPr>
        <p:spPr/>
        <p:txBody>
          <a:bodyPr>
            <a:normAutofit/>
          </a:bodyPr>
          <a:lstStyle/>
          <a:p>
            <a:r>
              <a:rPr lang="en-US" b="1" dirty="0"/>
              <a:t>Theory</a:t>
            </a:r>
            <a:endParaRPr lang="en-US" dirty="0"/>
          </a:p>
          <a:p>
            <a:pPr lvl="1"/>
            <a:r>
              <a:rPr lang="en-US" dirty="0"/>
              <a:t>What is TLB?</a:t>
            </a:r>
          </a:p>
          <a:p>
            <a:pPr lvl="1"/>
            <a:r>
              <a:rPr lang="en-US" dirty="0"/>
              <a:t>What is the purpose of TLB?</a:t>
            </a:r>
          </a:p>
          <a:p>
            <a:pPr lvl="1"/>
            <a:r>
              <a:rPr lang="en-US" dirty="0"/>
              <a:t>Paging-structure caches demystified</a:t>
            </a:r>
          </a:p>
          <a:p>
            <a:pPr lvl="1"/>
            <a:r>
              <a:rPr lang="en-US" dirty="0"/>
              <a:t>Basic whys and </a:t>
            </a:r>
            <a:r>
              <a:rPr lang="en-US" dirty="0" err="1"/>
              <a:t>whens</a:t>
            </a:r>
            <a:r>
              <a:rPr lang="en-US" dirty="0"/>
              <a:t> of TLB invalidation</a:t>
            </a:r>
          </a:p>
          <a:p>
            <a:pPr lvl="1"/>
            <a:r>
              <a:rPr lang="en-US" dirty="0"/>
              <a:t>Optimizations</a:t>
            </a:r>
          </a:p>
          <a:p>
            <a:pPr lvl="2"/>
            <a:r>
              <a:rPr lang="en-US" dirty="0"/>
              <a:t>Global Pages</a:t>
            </a:r>
          </a:p>
          <a:p>
            <a:pPr lvl="2"/>
            <a:r>
              <a:rPr lang="en-US" dirty="0"/>
              <a:t>PCID and VPID</a:t>
            </a:r>
          </a:p>
          <a:p>
            <a:pPr lvl="1"/>
            <a:r>
              <a:rPr lang="en-US" dirty="0"/>
              <a:t>Details of TLB invalidation</a:t>
            </a:r>
          </a:p>
        </p:txBody>
      </p:sp>
      <p:sp>
        <p:nvSpPr>
          <p:cNvPr id="4" name="Text Placeholder 3">
            <a:extLst>
              <a:ext uri="{FF2B5EF4-FFF2-40B4-BE49-F238E27FC236}">
                <a16:creationId xmlns:a16="http://schemas.microsoft.com/office/drawing/2014/main" id="{BDC70E29-9261-479B-971F-2B49BACB1C2A}"/>
              </a:ext>
            </a:extLst>
          </p:cNvPr>
          <p:cNvSpPr>
            <a:spLocks noGrp="1"/>
          </p:cNvSpPr>
          <p:nvPr>
            <p:ph type="body" sz="quarter" idx="11"/>
          </p:nvPr>
        </p:nvSpPr>
        <p:spPr/>
        <p:txBody>
          <a:bodyPr>
            <a:normAutofit/>
          </a:bodyPr>
          <a:lstStyle/>
          <a:p>
            <a:r>
              <a:rPr lang="en-US" b="1" dirty="0"/>
              <a:t>Practice</a:t>
            </a:r>
            <a:endParaRPr lang="en-US" dirty="0"/>
          </a:p>
          <a:p>
            <a:pPr lvl="1"/>
            <a:r>
              <a:rPr lang="en-US" dirty="0"/>
              <a:t>An interesting case study of a </a:t>
            </a:r>
            <a:r>
              <a:rPr lang="en-US" dirty="0" err="1"/>
              <a:t>PaX</a:t>
            </a:r>
            <a:r>
              <a:rPr lang="en-US" dirty="0"/>
              <a:t>/grsecurity PRIVATE KSTACKS bug</a:t>
            </a:r>
          </a:p>
          <a:p>
            <a:pPr lvl="1"/>
            <a:r>
              <a:rPr lang="en-US" dirty="0"/>
              <a:t>A case of broken INVLPG instruction on new generations of Intel CPUs</a:t>
            </a:r>
          </a:p>
        </p:txBody>
      </p:sp>
    </p:spTree>
    <p:extLst>
      <p:ext uri="{BB962C8B-B14F-4D97-AF65-F5344CB8AC3E}">
        <p14:creationId xmlns:p14="http://schemas.microsoft.com/office/powerpoint/2010/main" val="307430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D372-75F9-D573-2452-41A1F597AB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8CF22B-6968-7B27-F8E4-E582FA52DB90}"/>
              </a:ext>
            </a:extLst>
          </p:cNvPr>
          <p:cNvSpPr>
            <a:spLocks noGrp="1"/>
          </p:cNvSpPr>
          <p:nvPr>
            <p:ph type="body" sz="quarter" idx="10"/>
          </p:nvPr>
        </p:nvSpPr>
        <p:spPr/>
        <p:txBody>
          <a:bodyPr>
            <a:normAutofit/>
          </a:bodyPr>
          <a:lstStyle/>
          <a:p>
            <a:r>
              <a:rPr lang="en-US" dirty="0"/>
              <a:t>Global Pages feature was added to limit unnecessary invalidations of frequently used pages</a:t>
            </a:r>
          </a:p>
          <a:p>
            <a:pPr lvl="1"/>
            <a:r>
              <a:rPr lang="en-US" dirty="0"/>
              <a:t>For example: shared memory pages between different virtual address spaces</a:t>
            </a:r>
          </a:p>
          <a:p>
            <a:pPr lvl="2"/>
            <a:r>
              <a:rPr lang="en-US" dirty="0"/>
              <a:t>Common code (libraries)</a:t>
            </a:r>
          </a:p>
          <a:p>
            <a:pPr lvl="2"/>
            <a:r>
              <a:rPr lang="en-US" dirty="0"/>
              <a:t>Always mapped-in kernel memory</a:t>
            </a:r>
          </a:p>
          <a:p>
            <a:endParaRPr lang="en-US" dirty="0"/>
          </a:p>
          <a:p>
            <a:r>
              <a:rPr lang="en-US" dirty="0"/>
              <a:t>Whenever virtual address space is being changed (on a task switch or process context switch)</a:t>
            </a:r>
          </a:p>
          <a:p>
            <a:pPr lvl="1"/>
            <a:r>
              <a:rPr lang="en-US" dirty="0"/>
              <a:t>The corresponding page tables have to be changed as well</a:t>
            </a:r>
          </a:p>
          <a:p>
            <a:pPr lvl="2"/>
            <a:r>
              <a:rPr lang="en-US" dirty="0"/>
              <a:t>Thereby, on x86 a full TLB flush is triggered by:</a:t>
            </a:r>
          </a:p>
          <a:p>
            <a:pPr lvl="3"/>
            <a:r>
              <a:rPr lang="en-US" dirty="0"/>
              <a:t>All writes to the CR3 register</a:t>
            </a:r>
          </a:p>
          <a:p>
            <a:pPr lvl="3"/>
            <a:r>
              <a:rPr lang="en-US" dirty="0"/>
              <a:t>A hardware task switch</a:t>
            </a:r>
          </a:p>
          <a:p>
            <a:endParaRPr lang="en-US" dirty="0"/>
          </a:p>
          <a:p>
            <a:r>
              <a:rPr lang="en-US" dirty="0"/>
              <a:t>Flushing and then hitting TLB misses for the same memory accesses is a waste</a:t>
            </a:r>
          </a:p>
          <a:p>
            <a:endParaRPr lang="en-US" dirty="0"/>
          </a:p>
        </p:txBody>
      </p:sp>
      <p:sp>
        <p:nvSpPr>
          <p:cNvPr id="3" name="Title 2">
            <a:extLst>
              <a:ext uri="{FF2B5EF4-FFF2-40B4-BE49-F238E27FC236}">
                <a16:creationId xmlns:a16="http://schemas.microsoft.com/office/drawing/2014/main" id="{565A156A-A038-9AA9-8CD0-96BCE9A191BA}"/>
              </a:ext>
            </a:extLst>
          </p:cNvPr>
          <p:cNvSpPr>
            <a:spLocks noGrp="1"/>
          </p:cNvSpPr>
          <p:nvPr>
            <p:ph type="title"/>
          </p:nvPr>
        </p:nvSpPr>
        <p:spPr/>
        <p:txBody>
          <a:bodyPr>
            <a:normAutofit/>
          </a:bodyPr>
          <a:lstStyle/>
          <a:p>
            <a:r>
              <a:rPr lang="en-US" dirty="0"/>
              <a:t>Hardware optimizations – Global Pages</a:t>
            </a:r>
          </a:p>
        </p:txBody>
      </p:sp>
    </p:spTree>
    <p:extLst>
      <p:ext uri="{BB962C8B-B14F-4D97-AF65-F5344CB8AC3E}">
        <p14:creationId xmlns:p14="http://schemas.microsoft.com/office/powerpoint/2010/main" val="2923316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8259-5CCA-15A9-2FFB-CD39EBEFC1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59CC85-9D00-B8E2-E168-651DCFCE2EC9}"/>
              </a:ext>
            </a:extLst>
          </p:cNvPr>
          <p:cNvSpPr>
            <a:spLocks noGrp="1"/>
          </p:cNvSpPr>
          <p:nvPr>
            <p:ph type="body" sz="quarter" idx="10"/>
          </p:nvPr>
        </p:nvSpPr>
        <p:spPr/>
        <p:txBody>
          <a:bodyPr>
            <a:normAutofit/>
          </a:bodyPr>
          <a:lstStyle/>
          <a:p>
            <a:r>
              <a:rPr lang="en-US" dirty="0"/>
              <a:t>Enabling Global Pages feature (</a:t>
            </a:r>
            <a:r>
              <a:rPr lang="en-US" dirty="0">
                <a:latin typeface="Courier New" panose="02070309020205020404" pitchFamily="49" charset="0"/>
                <a:cs typeface="Courier New" panose="02070309020205020404" pitchFamily="49" charset="0"/>
              </a:rPr>
              <a:t>PGE</a:t>
            </a:r>
            <a:r>
              <a:rPr lang="en-US" dirty="0"/>
              <a:t> bit of </a:t>
            </a:r>
            <a:r>
              <a:rPr lang="en-US" dirty="0">
                <a:latin typeface="Courier New" panose="02070309020205020404" pitchFamily="49" charset="0"/>
                <a:cs typeface="Courier New" panose="02070309020205020404" pitchFamily="49" charset="0"/>
              </a:rPr>
              <a:t>CR4</a:t>
            </a:r>
            <a:r>
              <a:rPr lang="en-US" dirty="0"/>
              <a:t> on x86) makes CPU respect addition flag in page table entries</a:t>
            </a:r>
          </a:p>
          <a:p>
            <a:pPr lvl="1"/>
            <a:r>
              <a:rPr lang="en-US" dirty="0"/>
              <a:t>Global flag (G)</a:t>
            </a:r>
          </a:p>
          <a:p>
            <a:endParaRPr lang="en-US" dirty="0"/>
          </a:p>
          <a:p>
            <a:r>
              <a:rPr lang="en-US" dirty="0"/>
              <a:t>Software can decide what are the shared or frequently used virtual memory pages and mark them as global</a:t>
            </a:r>
          </a:p>
          <a:p>
            <a:pPr lvl="1"/>
            <a:r>
              <a:rPr lang="en-US" dirty="0"/>
              <a:t>By setting the G bit in their lowest-level page table entry</a:t>
            </a:r>
          </a:p>
          <a:p>
            <a:pPr lvl="1"/>
            <a:r>
              <a:rPr lang="en-US" dirty="0"/>
              <a:t>Note: there is no G bit for higher-level page table entries</a:t>
            </a:r>
          </a:p>
          <a:p>
            <a:endParaRPr lang="en-US" dirty="0"/>
          </a:p>
          <a:p>
            <a:r>
              <a:rPr lang="en-US" dirty="0"/>
              <a:t>When enabled, TLB entries with a global flag are not invalidated automatically when page tables are reloaded</a:t>
            </a:r>
          </a:p>
          <a:p>
            <a:pPr lvl="1"/>
            <a:r>
              <a:rPr lang="en-US" dirty="0"/>
              <a:t>Automatic avoidance of TLB misses for shared memory</a:t>
            </a:r>
          </a:p>
          <a:p>
            <a:endParaRPr lang="en-US" dirty="0"/>
          </a:p>
        </p:txBody>
      </p:sp>
      <p:sp>
        <p:nvSpPr>
          <p:cNvPr id="3" name="Title 2">
            <a:extLst>
              <a:ext uri="{FF2B5EF4-FFF2-40B4-BE49-F238E27FC236}">
                <a16:creationId xmlns:a16="http://schemas.microsoft.com/office/drawing/2014/main" id="{FA83C621-A85A-5AA7-2D39-C11109DABAF1}"/>
              </a:ext>
            </a:extLst>
          </p:cNvPr>
          <p:cNvSpPr>
            <a:spLocks noGrp="1"/>
          </p:cNvSpPr>
          <p:nvPr>
            <p:ph type="title"/>
          </p:nvPr>
        </p:nvSpPr>
        <p:spPr/>
        <p:txBody>
          <a:bodyPr>
            <a:normAutofit/>
          </a:bodyPr>
          <a:lstStyle/>
          <a:p>
            <a:r>
              <a:rPr lang="en-US" dirty="0"/>
              <a:t>Hardware optimizations – Global Pages</a:t>
            </a:r>
          </a:p>
        </p:txBody>
      </p:sp>
    </p:spTree>
    <p:extLst>
      <p:ext uri="{BB962C8B-B14F-4D97-AF65-F5344CB8AC3E}">
        <p14:creationId xmlns:p14="http://schemas.microsoft.com/office/powerpoint/2010/main" val="85254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EDE6-BA83-B307-07FB-C013C893A8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3FDC76-4C2D-97D6-13D7-E588B1DF5B7C}"/>
              </a:ext>
            </a:extLst>
          </p:cNvPr>
          <p:cNvSpPr>
            <a:spLocks noGrp="1"/>
          </p:cNvSpPr>
          <p:nvPr>
            <p:ph type="body" sz="quarter" idx="10"/>
          </p:nvPr>
        </p:nvSpPr>
        <p:spPr/>
        <p:txBody>
          <a:bodyPr>
            <a:normAutofit/>
          </a:bodyPr>
          <a:lstStyle/>
          <a:p>
            <a:r>
              <a:rPr lang="en-US" dirty="0"/>
              <a:t>However…</a:t>
            </a:r>
          </a:p>
          <a:p>
            <a:pPr lvl="1"/>
            <a:r>
              <a:rPr lang="en-US" dirty="0"/>
              <a:t>Global pages take up TLB entries</a:t>
            </a:r>
          </a:p>
          <a:p>
            <a:pPr lvl="2"/>
            <a:r>
              <a:rPr lang="en-US" dirty="0"/>
              <a:t>A good balance is needed to avoid TLB thrashing</a:t>
            </a:r>
          </a:p>
          <a:p>
            <a:pPr lvl="1"/>
            <a:r>
              <a:rPr lang="en-US" dirty="0"/>
              <a:t>Invalidation of global pages is more complicated</a:t>
            </a:r>
          </a:p>
          <a:p>
            <a:pPr lvl="2"/>
            <a:r>
              <a:rPr lang="en-US" dirty="0"/>
              <a:t>Might not be worth it, when it has to occur often</a:t>
            </a:r>
          </a:p>
          <a:p>
            <a:endParaRPr lang="en-US" dirty="0"/>
          </a:p>
          <a:p>
            <a:r>
              <a:rPr lang="en-US" dirty="0"/>
              <a:t>Some quirks:</a:t>
            </a:r>
          </a:p>
          <a:p>
            <a:pPr lvl="1"/>
            <a:r>
              <a:rPr lang="en-US" dirty="0"/>
              <a:t>Global pages do not affect the behavior of paging-structure caches at all</a:t>
            </a:r>
          </a:p>
          <a:p>
            <a:pPr lvl="2"/>
            <a:r>
              <a:rPr lang="en-US" dirty="0"/>
              <a:t>Only higher-level page table entries cached there</a:t>
            </a:r>
          </a:p>
          <a:p>
            <a:pPr lvl="1"/>
            <a:r>
              <a:rPr lang="en-US" dirty="0"/>
              <a:t>Global pages entries in TLB might be used by CPU regardless of their specific PCID</a:t>
            </a:r>
          </a:p>
          <a:p>
            <a:pPr lvl="2"/>
            <a:r>
              <a:rPr lang="en-US" dirty="0"/>
              <a:t>Global means global after all… it’s getting complicated</a:t>
            </a:r>
          </a:p>
          <a:p>
            <a:pPr lvl="2"/>
            <a:endParaRPr lang="en-US" dirty="0"/>
          </a:p>
          <a:p>
            <a:endParaRPr lang="en-US" dirty="0"/>
          </a:p>
        </p:txBody>
      </p:sp>
      <p:sp>
        <p:nvSpPr>
          <p:cNvPr id="3" name="Title 2">
            <a:extLst>
              <a:ext uri="{FF2B5EF4-FFF2-40B4-BE49-F238E27FC236}">
                <a16:creationId xmlns:a16="http://schemas.microsoft.com/office/drawing/2014/main" id="{20FF4CD6-7F8A-ECC2-B120-8C2EA8A47BAA}"/>
              </a:ext>
            </a:extLst>
          </p:cNvPr>
          <p:cNvSpPr>
            <a:spLocks noGrp="1"/>
          </p:cNvSpPr>
          <p:nvPr>
            <p:ph type="title"/>
          </p:nvPr>
        </p:nvSpPr>
        <p:spPr/>
        <p:txBody>
          <a:bodyPr>
            <a:normAutofit/>
          </a:bodyPr>
          <a:lstStyle/>
          <a:p>
            <a:r>
              <a:rPr lang="en-US" dirty="0"/>
              <a:t>Hardware optimizations – Global Pages</a:t>
            </a:r>
          </a:p>
        </p:txBody>
      </p:sp>
    </p:spTree>
    <p:extLst>
      <p:ext uri="{BB962C8B-B14F-4D97-AF65-F5344CB8AC3E}">
        <p14:creationId xmlns:p14="http://schemas.microsoft.com/office/powerpoint/2010/main" val="289072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B477-144E-318B-AB68-DA619B99D3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D4DEC5-69F1-0583-75E4-68942D8CCA20}"/>
              </a:ext>
            </a:extLst>
          </p:cNvPr>
          <p:cNvSpPr>
            <a:spLocks noGrp="1"/>
          </p:cNvSpPr>
          <p:nvPr>
            <p:ph type="body" sz="quarter" idx="10"/>
          </p:nvPr>
        </p:nvSpPr>
        <p:spPr/>
        <p:txBody>
          <a:bodyPr>
            <a:normAutofit/>
          </a:bodyPr>
          <a:lstStyle/>
          <a:p>
            <a:r>
              <a:rPr lang="en-US" dirty="0"/>
              <a:t>PCID feature was added to limit </a:t>
            </a:r>
            <a:r>
              <a:rPr lang="en-US" b="1" dirty="0"/>
              <a:t>the need</a:t>
            </a:r>
            <a:r>
              <a:rPr lang="en-US" dirty="0"/>
              <a:t> for translations invalidation</a:t>
            </a:r>
          </a:p>
          <a:p>
            <a:endParaRPr lang="en-US" dirty="0"/>
          </a:p>
          <a:p>
            <a:r>
              <a:rPr lang="en-US" dirty="0"/>
              <a:t>It enables software to tag different virtual address spaces with different (almost) unique identifiers</a:t>
            </a:r>
          </a:p>
          <a:p>
            <a:r>
              <a:rPr lang="en-US" dirty="0"/>
              <a:t>… and thereby allows CPUs to easily distinguish between different virtual address spaces (tag matching)</a:t>
            </a:r>
          </a:p>
          <a:p>
            <a:pPr lvl="1"/>
            <a:r>
              <a:rPr lang="en-US" dirty="0"/>
              <a:t>CPU can consume cached translations only for the </a:t>
            </a:r>
            <a:r>
              <a:rPr lang="en-US" b="1" dirty="0"/>
              <a:t>current</a:t>
            </a:r>
            <a:r>
              <a:rPr lang="en-US" dirty="0"/>
              <a:t> address space (current PCID)</a:t>
            </a:r>
          </a:p>
          <a:p>
            <a:pPr lvl="1"/>
            <a:r>
              <a:rPr lang="en-US" dirty="0"/>
              <a:t>No need to invalidate other virtual address space translations proactively</a:t>
            </a:r>
          </a:p>
          <a:p>
            <a:pPr lvl="1"/>
            <a:r>
              <a:rPr lang="en-US" dirty="0"/>
              <a:t>Hardware will flush translation entries when it needs space for new ones (e.g. using LRU algorithm)</a:t>
            </a:r>
          </a:p>
          <a:p>
            <a:endParaRPr lang="en-US" dirty="0"/>
          </a:p>
          <a:p>
            <a:r>
              <a:rPr lang="en-US" dirty="0"/>
              <a:t>Frequently used translations, even from different address spaces, can remain in the translation caches</a:t>
            </a:r>
          </a:p>
          <a:p>
            <a:pPr lvl="1"/>
            <a:r>
              <a:rPr lang="en-US" dirty="0"/>
              <a:t>Maintenance simplification</a:t>
            </a:r>
          </a:p>
          <a:p>
            <a:pPr lvl="1"/>
            <a:r>
              <a:rPr lang="en-US" dirty="0"/>
              <a:t>Big potential performance gain</a:t>
            </a:r>
          </a:p>
          <a:p>
            <a:endParaRPr lang="en-US" dirty="0"/>
          </a:p>
          <a:p>
            <a:endParaRPr lang="en-US" dirty="0"/>
          </a:p>
        </p:txBody>
      </p:sp>
      <p:sp>
        <p:nvSpPr>
          <p:cNvPr id="3" name="Title 2">
            <a:extLst>
              <a:ext uri="{FF2B5EF4-FFF2-40B4-BE49-F238E27FC236}">
                <a16:creationId xmlns:a16="http://schemas.microsoft.com/office/drawing/2014/main" id="{E3385654-85D8-AA68-A741-46B2C6286BB9}"/>
              </a:ext>
            </a:extLst>
          </p:cNvPr>
          <p:cNvSpPr>
            <a:spLocks noGrp="1"/>
          </p:cNvSpPr>
          <p:nvPr>
            <p:ph type="title"/>
          </p:nvPr>
        </p:nvSpPr>
        <p:spPr/>
        <p:txBody>
          <a:bodyPr>
            <a:normAutofit/>
          </a:bodyPr>
          <a:lstStyle/>
          <a:p>
            <a:r>
              <a:rPr lang="en-US" dirty="0"/>
              <a:t>Hardware optimizations – Process-Context Identifiers (PCID)</a:t>
            </a:r>
          </a:p>
        </p:txBody>
      </p:sp>
    </p:spTree>
    <p:extLst>
      <p:ext uri="{BB962C8B-B14F-4D97-AF65-F5344CB8AC3E}">
        <p14:creationId xmlns:p14="http://schemas.microsoft.com/office/powerpoint/2010/main" val="840496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4F1A-DCF7-7E12-F56F-F2B0DA43E1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F5B35F-5D3A-37D8-7574-476E344E13B3}"/>
              </a:ext>
            </a:extLst>
          </p:cNvPr>
          <p:cNvSpPr>
            <a:spLocks noGrp="1"/>
          </p:cNvSpPr>
          <p:nvPr>
            <p:ph type="body" sz="quarter" idx="10"/>
          </p:nvPr>
        </p:nvSpPr>
        <p:spPr/>
        <p:txBody>
          <a:bodyPr>
            <a:normAutofit/>
          </a:bodyPr>
          <a:lstStyle/>
          <a:p>
            <a:r>
              <a:rPr lang="en-US" dirty="0"/>
              <a:t>PCID is a 12 bit identifier </a:t>
            </a:r>
            <a:r>
              <a:rPr lang="en-US" dirty="0">
                <a:sym typeface="Wingdings" panose="05000000000000000000" pitchFamily="2" charset="2"/>
              </a:rPr>
              <a:t></a:t>
            </a:r>
            <a:r>
              <a:rPr lang="en-US" dirty="0"/>
              <a:t> up to 4096 different virtual address spaces can coexist</a:t>
            </a:r>
          </a:p>
          <a:p>
            <a:r>
              <a:rPr lang="en-US" dirty="0"/>
              <a:t>PCID of zero is the default (also: current) one</a:t>
            </a:r>
          </a:p>
          <a:p>
            <a:pPr lvl="1"/>
            <a:r>
              <a:rPr lang="en-US" dirty="0"/>
              <a:t>Setting </a:t>
            </a:r>
            <a:r>
              <a:rPr lang="en-US" dirty="0">
                <a:latin typeface="Courier New" panose="02070309020205020404" pitchFamily="49" charset="0"/>
                <a:cs typeface="Courier New" panose="02070309020205020404" pitchFamily="49" charset="0"/>
              </a:rPr>
              <a:t>PCIDE</a:t>
            </a:r>
            <a:r>
              <a:rPr lang="en-US" dirty="0"/>
              <a:t> bit in </a:t>
            </a:r>
            <a:r>
              <a:rPr lang="en-US" dirty="0">
                <a:latin typeface="Courier New" panose="02070309020205020404" pitchFamily="49" charset="0"/>
                <a:cs typeface="Courier New" panose="02070309020205020404" pitchFamily="49" charset="0"/>
              </a:rPr>
              <a:t>CR4</a:t>
            </a:r>
            <a:r>
              <a:rPr lang="en-US" dirty="0"/>
              <a:t> register (on x86) enables non-zero PCIDs</a:t>
            </a:r>
          </a:p>
          <a:p>
            <a:r>
              <a:rPr lang="en-US" dirty="0"/>
              <a:t>The current address space PCID is indicated by the 12 LSB bits of the </a:t>
            </a:r>
            <a:r>
              <a:rPr lang="en-US" dirty="0">
                <a:latin typeface="Courier New" panose="02070309020205020404" pitchFamily="49" charset="0"/>
                <a:cs typeface="Courier New" panose="02070309020205020404" pitchFamily="49" charset="0"/>
              </a:rPr>
              <a:t>CR3</a:t>
            </a:r>
            <a:r>
              <a:rPr lang="en-US" dirty="0"/>
              <a:t> register (x86)</a:t>
            </a:r>
          </a:p>
          <a:p>
            <a:pPr lvl="1"/>
            <a:r>
              <a:rPr lang="en-US" dirty="0"/>
              <a:t>Switching page tables during process context switch allows to specify different PCID</a:t>
            </a:r>
          </a:p>
          <a:p>
            <a:pPr lvl="1"/>
            <a:endParaRPr lang="en-US" dirty="0"/>
          </a:p>
          <a:p>
            <a:r>
              <a:rPr lang="en-US" dirty="0"/>
              <a:t>CPU creates entries in TLB </a:t>
            </a:r>
            <a:r>
              <a:rPr lang="en-US" b="1" dirty="0"/>
              <a:t>and</a:t>
            </a:r>
            <a:r>
              <a:rPr lang="en-US" dirty="0"/>
              <a:t> paging-structure caches tagged with the current PCID</a:t>
            </a:r>
          </a:p>
          <a:p>
            <a:pPr lvl="1"/>
            <a:r>
              <a:rPr lang="en-US" dirty="0"/>
              <a:t>… and uses </a:t>
            </a:r>
            <a:r>
              <a:rPr lang="en-US" b="1" dirty="0"/>
              <a:t>only</a:t>
            </a:r>
            <a:r>
              <a:rPr lang="en-US" dirty="0"/>
              <a:t> those entries that are tagged with the current PCID (unless global)</a:t>
            </a:r>
          </a:p>
          <a:p>
            <a:r>
              <a:rPr lang="en-US" b="1" dirty="0"/>
              <a:t>Hardware-level logical address space translations isolation</a:t>
            </a:r>
          </a:p>
          <a:p>
            <a:r>
              <a:rPr lang="en-US" dirty="0"/>
              <a:t>Disabling PCID (via unsetting </a:t>
            </a:r>
            <a:r>
              <a:rPr lang="en-US" dirty="0">
                <a:latin typeface="Courier New" panose="02070309020205020404" pitchFamily="49" charset="0"/>
                <a:cs typeface="Courier New" panose="02070309020205020404" pitchFamily="49" charset="0"/>
              </a:rPr>
              <a:t>PCIDE</a:t>
            </a:r>
            <a:r>
              <a:rPr lang="en-US" dirty="0"/>
              <a:t> bit in </a:t>
            </a:r>
            <a:r>
              <a:rPr lang="en-US" dirty="0">
                <a:latin typeface="Courier New" panose="02070309020205020404" pitchFamily="49" charset="0"/>
                <a:cs typeface="Courier New" panose="02070309020205020404" pitchFamily="49" charset="0"/>
              </a:rPr>
              <a:t>CR4</a:t>
            </a:r>
            <a:r>
              <a:rPr lang="en-US" dirty="0"/>
              <a:t>) triggers entire translation cache hierarchy invalidation</a:t>
            </a:r>
          </a:p>
          <a:p>
            <a:pPr lvl="1"/>
            <a:r>
              <a:rPr lang="en-US" dirty="0"/>
              <a:t>PCID of zero becomes again the current and only one PCID</a:t>
            </a:r>
          </a:p>
          <a:p>
            <a:endParaRPr lang="en-US" dirty="0"/>
          </a:p>
          <a:p>
            <a:endParaRPr lang="en-US" dirty="0"/>
          </a:p>
        </p:txBody>
      </p:sp>
      <p:sp>
        <p:nvSpPr>
          <p:cNvPr id="3" name="Title 2">
            <a:extLst>
              <a:ext uri="{FF2B5EF4-FFF2-40B4-BE49-F238E27FC236}">
                <a16:creationId xmlns:a16="http://schemas.microsoft.com/office/drawing/2014/main" id="{22313048-1EF7-9716-CDB0-77680174B6AE}"/>
              </a:ext>
            </a:extLst>
          </p:cNvPr>
          <p:cNvSpPr>
            <a:spLocks noGrp="1"/>
          </p:cNvSpPr>
          <p:nvPr>
            <p:ph type="title"/>
          </p:nvPr>
        </p:nvSpPr>
        <p:spPr/>
        <p:txBody>
          <a:bodyPr>
            <a:normAutofit/>
          </a:bodyPr>
          <a:lstStyle/>
          <a:p>
            <a:r>
              <a:rPr lang="en-US" dirty="0"/>
              <a:t>Hardware optimizations – Process-Context Identifiers (PCID)</a:t>
            </a:r>
          </a:p>
        </p:txBody>
      </p:sp>
    </p:spTree>
    <p:extLst>
      <p:ext uri="{BB962C8B-B14F-4D97-AF65-F5344CB8AC3E}">
        <p14:creationId xmlns:p14="http://schemas.microsoft.com/office/powerpoint/2010/main" val="91728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510-C5C1-FD14-9003-E7CB44B0AE1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8CA1E58-CCB1-1B0E-2A7F-3FB3FCBC8B9D}"/>
              </a:ext>
            </a:extLst>
          </p:cNvPr>
          <p:cNvSpPr>
            <a:spLocks noGrp="1"/>
          </p:cNvSpPr>
          <p:nvPr>
            <p:ph type="title"/>
          </p:nvPr>
        </p:nvSpPr>
        <p:spPr/>
        <p:txBody>
          <a:bodyPr/>
          <a:lstStyle/>
          <a:p>
            <a:r>
              <a:rPr lang="en-GB" sz="4000" dirty="0"/>
              <a:t>TLB Invalidation details…</a:t>
            </a:r>
            <a:endParaRPr lang="pl-PL" sz="4000" dirty="0"/>
          </a:p>
        </p:txBody>
      </p:sp>
    </p:spTree>
    <p:extLst>
      <p:ext uri="{BB962C8B-B14F-4D97-AF65-F5344CB8AC3E}">
        <p14:creationId xmlns:p14="http://schemas.microsoft.com/office/powerpoint/2010/main" val="355328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FE056-E1BE-363F-9A71-AFC65FF2DD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53248C-254E-D2BE-40BC-CBF98544DA6B}"/>
              </a:ext>
            </a:extLst>
          </p:cNvPr>
          <p:cNvSpPr>
            <a:spLocks noGrp="1"/>
          </p:cNvSpPr>
          <p:nvPr>
            <p:ph type="body" sz="quarter" idx="10"/>
          </p:nvPr>
        </p:nvSpPr>
        <p:spPr/>
        <p:txBody>
          <a:bodyPr>
            <a:normAutofit lnSpcReduction="10000"/>
          </a:bodyPr>
          <a:lstStyle/>
          <a:p>
            <a:r>
              <a:rPr lang="en-US" dirty="0"/>
              <a:t>x86 instructions:</a:t>
            </a:r>
          </a:p>
          <a:p>
            <a:pPr lvl="1"/>
            <a:r>
              <a:rPr lang="en-US" dirty="0">
                <a:latin typeface="Courier New" panose="02070309020205020404" pitchFamily="49" charset="0"/>
                <a:cs typeface="Courier New" panose="02070309020205020404" pitchFamily="49" charset="0"/>
              </a:rPr>
              <a:t>INVLPG</a:t>
            </a:r>
            <a:r>
              <a:rPr lang="en-US" dirty="0"/>
              <a:t> </a:t>
            </a:r>
            <a:r>
              <a:rPr lang="en-US" i="1" dirty="0"/>
              <a:t>&lt;virtual address&gt;</a:t>
            </a:r>
          </a:p>
          <a:p>
            <a:pPr lvl="2"/>
            <a:r>
              <a:rPr lang="en-US" dirty="0"/>
              <a:t>Invalidates any TLB entry for the specified virtual address </a:t>
            </a:r>
            <a:r>
              <a:rPr lang="en-US" b="1" dirty="0"/>
              <a:t>and </a:t>
            </a:r>
            <a:r>
              <a:rPr lang="en-US" dirty="0"/>
              <a:t>current PCID</a:t>
            </a:r>
          </a:p>
          <a:p>
            <a:pPr lvl="2"/>
            <a:r>
              <a:rPr lang="en-US" dirty="0"/>
              <a:t>Invalidates any global page TLB entry for the specified virtual address for </a:t>
            </a:r>
            <a:r>
              <a:rPr lang="en-US" b="1" dirty="0"/>
              <a:t>all </a:t>
            </a:r>
            <a:r>
              <a:rPr lang="en-US" dirty="0"/>
              <a:t>PCIDs</a:t>
            </a:r>
          </a:p>
          <a:p>
            <a:pPr lvl="2"/>
            <a:r>
              <a:rPr lang="en-US" dirty="0"/>
              <a:t>Invalidates </a:t>
            </a:r>
            <a:r>
              <a:rPr lang="en-US" b="1" dirty="0"/>
              <a:t>all</a:t>
            </a:r>
            <a:r>
              <a:rPr lang="en-US" dirty="0"/>
              <a:t> entries in </a:t>
            </a:r>
            <a:r>
              <a:rPr lang="en-US" b="1" dirty="0"/>
              <a:t>all</a:t>
            </a:r>
            <a:r>
              <a:rPr lang="en-US" dirty="0"/>
              <a:t> paging-structure caches for </a:t>
            </a:r>
            <a:r>
              <a:rPr lang="en-US" b="1" dirty="0"/>
              <a:t>all</a:t>
            </a:r>
            <a:r>
              <a:rPr lang="en-US" dirty="0"/>
              <a:t> virtual addresses of the </a:t>
            </a:r>
            <a:r>
              <a:rPr lang="en-US" b="1" dirty="0"/>
              <a:t>current</a:t>
            </a:r>
            <a:r>
              <a:rPr lang="en-US" dirty="0"/>
              <a:t> PCID</a:t>
            </a:r>
          </a:p>
          <a:p>
            <a:pPr lvl="1"/>
            <a:r>
              <a:rPr lang="en-US" dirty="0">
                <a:latin typeface="Courier New" panose="02070309020205020404" pitchFamily="49" charset="0"/>
                <a:cs typeface="Courier New" panose="02070309020205020404" pitchFamily="49" charset="0"/>
              </a:rPr>
              <a:t>INVPCID</a:t>
            </a:r>
            <a:r>
              <a:rPr lang="en-US" dirty="0"/>
              <a:t> </a:t>
            </a:r>
            <a:r>
              <a:rPr lang="en-US" i="1" dirty="0"/>
              <a:t>&lt;type&gt;</a:t>
            </a:r>
            <a:r>
              <a:rPr lang="en-US" dirty="0"/>
              <a:t>, </a:t>
            </a:r>
            <a:r>
              <a:rPr lang="en-US" i="1" dirty="0"/>
              <a:t>&lt;descriptor&gt;</a:t>
            </a:r>
          </a:p>
          <a:p>
            <a:pPr lvl="2"/>
            <a:r>
              <a:rPr lang="en-US" dirty="0"/>
              <a:t>Descriptor points at 128 bit memory structure, where virtual address and PCID are specified</a:t>
            </a:r>
          </a:p>
          <a:p>
            <a:pPr lvl="2"/>
            <a:r>
              <a:rPr lang="en-US" dirty="0"/>
              <a:t>Type operand controls the scope of invalidation:</a:t>
            </a:r>
          </a:p>
          <a:p>
            <a:pPr lvl="3"/>
            <a:r>
              <a:rPr lang="en-US" dirty="0"/>
              <a:t>(0) </a:t>
            </a:r>
            <a:r>
              <a:rPr lang="en-US" b="1" dirty="0"/>
              <a:t>Address</a:t>
            </a:r>
            <a:r>
              <a:rPr lang="en-US" dirty="0"/>
              <a:t> – invalidates any TLB entry (not global) for the descriptor’s virtual address and PCID</a:t>
            </a:r>
          </a:p>
          <a:p>
            <a:pPr lvl="3"/>
            <a:r>
              <a:rPr lang="en-US" dirty="0"/>
              <a:t>(1) </a:t>
            </a:r>
            <a:r>
              <a:rPr lang="en-US" b="1" dirty="0"/>
              <a:t>Single context </a:t>
            </a:r>
            <a:r>
              <a:rPr lang="en-US" dirty="0"/>
              <a:t>– invalidates all TLB entries (not global) for the descriptor’s PCID</a:t>
            </a:r>
          </a:p>
          <a:p>
            <a:pPr lvl="3"/>
            <a:r>
              <a:rPr lang="en-US" dirty="0"/>
              <a:t>(2) </a:t>
            </a:r>
            <a:r>
              <a:rPr lang="en-US" b="1" dirty="0"/>
              <a:t>All contexts with </a:t>
            </a:r>
            <a:r>
              <a:rPr lang="en-US" b="1" dirty="0" err="1"/>
              <a:t>globals</a:t>
            </a:r>
            <a:r>
              <a:rPr lang="en-US" b="1" dirty="0"/>
              <a:t> </a:t>
            </a:r>
            <a:r>
              <a:rPr lang="en-US" dirty="0"/>
              <a:t>– invalidates all TLB entries for all virtual addresses and all PCIDs</a:t>
            </a:r>
          </a:p>
          <a:p>
            <a:pPr lvl="3"/>
            <a:r>
              <a:rPr lang="en-US" dirty="0"/>
              <a:t>(3) </a:t>
            </a:r>
            <a:r>
              <a:rPr lang="en-US" b="1" dirty="0"/>
              <a:t>All contexts </a:t>
            </a:r>
            <a:r>
              <a:rPr lang="en-US" dirty="0"/>
              <a:t>– invalidates all TLB entries (not global) for all virtual addresses and all PCIDs</a:t>
            </a:r>
          </a:p>
          <a:p>
            <a:pPr lvl="2"/>
            <a:r>
              <a:rPr lang="en-US" dirty="0"/>
              <a:t>Invalidates entries in </a:t>
            </a:r>
            <a:r>
              <a:rPr lang="en-US" b="1" dirty="0"/>
              <a:t>all</a:t>
            </a:r>
            <a:r>
              <a:rPr lang="en-US" dirty="0"/>
              <a:t> paging-structure caches according to the type and descriptor operands</a:t>
            </a:r>
          </a:p>
        </p:txBody>
      </p:sp>
      <p:sp>
        <p:nvSpPr>
          <p:cNvPr id="3" name="Title 2">
            <a:extLst>
              <a:ext uri="{FF2B5EF4-FFF2-40B4-BE49-F238E27FC236}">
                <a16:creationId xmlns:a16="http://schemas.microsoft.com/office/drawing/2014/main" id="{A2AD3550-0AB3-028F-2D39-E68FF1E81DD7}"/>
              </a:ext>
            </a:extLst>
          </p:cNvPr>
          <p:cNvSpPr>
            <a:spLocks noGrp="1"/>
          </p:cNvSpPr>
          <p:nvPr>
            <p:ph type="title"/>
          </p:nvPr>
        </p:nvSpPr>
        <p:spPr/>
        <p:txBody>
          <a:bodyPr>
            <a:normAutofit/>
          </a:bodyPr>
          <a:lstStyle/>
          <a:p>
            <a:r>
              <a:rPr lang="en-US" dirty="0"/>
              <a:t>Operations triggering TLB invalidation</a:t>
            </a:r>
          </a:p>
        </p:txBody>
      </p:sp>
      <p:pic>
        <p:nvPicPr>
          <p:cNvPr id="6" name="Obraz 5">
            <a:extLst>
              <a:ext uri="{FF2B5EF4-FFF2-40B4-BE49-F238E27FC236}">
                <a16:creationId xmlns:a16="http://schemas.microsoft.com/office/drawing/2014/main" id="{DF3FA46E-B751-B57B-60B5-DBA06CF17496}"/>
              </a:ext>
            </a:extLst>
          </p:cNvPr>
          <p:cNvPicPr>
            <a:picLocks noChangeAspect="1"/>
          </p:cNvPicPr>
          <p:nvPr/>
        </p:nvPicPr>
        <p:blipFill>
          <a:blip r:embed="rId2"/>
          <a:stretch>
            <a:fillRect/>
          </a:stretch>
        </p:blipFill>
        <p:spPr>
          <a:xfrm>
            <a:off x="6096000" y="970245"/>
            <a:ext cx="5385733" cy="1324481"/>
          </a:xfrm>
          <a:prstGeom prst="rect">
            <a:avLst/>
          </a:prstGeom>
        </p:spPr>
      </p:pic>
    </p:spTree>
    <p:extLst>
      <p:ext uri="{BB962C8B-B14F-4D97-AF65-F5344CB8AC3E}">
        <p14:creationId xmlns:p14="http://schemas.microsoft.com/office/powerpoint/2010/main" val="3378918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70056-A7FF-28CA-2FD7-1A2E21CA9F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88847B-4E52-3C7E-9B1B-60C9E6036803}"/>
              </a:ext>
            </a:extLst>
          </p:cNvPr>
          <p:cNvSpPr>
            <a:spLocks noGrp="1"/>
          </p:cNvSpPr>
          <p:nvPr>
            <p:ph type="body" sz="quarter" idx="10"/>
          </p:nvPr>
        </p:nvSpPr>
        <p:spPr/>
        <p:txBody>
          <a:bodyPr>
            <a:normAutofit/>
          </a:bodyPr>
          <a:lstStyle/>
          <a:p>
            <a:r>
              <a:rPr lang="en-US" dirty="0"/>
              <a:t>Other operations:</a:t>
            </a:r>
          </a:p>
          <a:p>
            <a:pPr lvl="1"/>
            <a:r>
              <a:rPr lang="en-US" dirty="0"/>
              <a:t>Disabling paging (e.g. unsetting </a:t>
            </a:r>
            <a:r>
              <a:rPr lang="en-US" dirty="0">
                <a:latin typeface="Courier New" panose="02070309020205020404" pitchFamily="49" charset="0"/>
                <a:cs typeface="Courier New" panose="02070309020205020404" pitchFamily="49" charset="0"/>
              </a:rPr>
              <a:t>PG</a:t>
            </a:r>
            <a:r>
              <a:rPr lang="en-US" dirty="0"/>
              <a:t> bit of </a:t>
            </a:r>
            <a:r>
              <a:rPr lang="en-US" dirty="0">
                <a:latin typeface="Courier New" panose="02070309020205020404" pitchFamily="49" charset="0"/>
                <a:cs typeface="Courier New" panose="02070309020205020404" pitchFamily="49" charset="0"/>
              </a:rPr>
              <a:t>CR0</a:t>
            </a:r>
            <a:r>
              <a:rPr lang="en-US" dirty="0"/>
              <a:t> on x86)</a:t>
            </a:r>
            <a:endParaRPr lang="en-US" dirty="0">
              <a:sym typeface="Wingdings" panose="05000000000000000000" pitchFamily="2" charset="2"/>
            </a:endParaRPr>
          </a:p>
          <a:p>
            <a:pPr lvl="2"/>
            <a:r>
              <a:rPr lang="en-US" dirty="0">
                <a:sym typeface="Wingdings" panose="05000000000000000000" pitchFamily="2" charset="2"/>
              </a:rPr>
              <a:t>No surprises here – invalidates everything everywhere</a:t>
            </a:r>
          </a:p>
          <a:p>
            <a:pPr lvl="1"/>
            <a:r>
              <a:rPr lang="en-US" dirty="0">
                <a:sym typeface="Wingdings" panose="05000000000000000000" pitchFamily="2" charset="2"/>
              </a:rPr>
              <a:t>Page table switch (e.g. writing to </a:t>
            </a:r>
            <a:r>
              <a:rPr lang="en-US" dirty="0">
                <a:latin typeface="Courier New" panose="02070309020205020404" pitchFamily="49" charset="0"/>
                <a:cs typeface="Courier New" panose="02070309020205020404" pitchFamily="49" charset="0"/>
                <a:sym typeface="Wingdings" panose="05000000000000000000" pitchFamily="2" charset="2"/>
              </a:rPr>
              <a:t>CR3</a:t>
            </a:r>
            <a:r>
              <a:rPr lang="en-US" dirty="0">
                <a:sym typeface="Wingdings" panose="05000000000000000000" pitchFamily="2" charset="2"/>
              </a:rPr>
              <a:t> on x86)</a:t>
            </a:r>
          </a:p>
          <a:p>
            <a:pPr lvl="2"/>
            <a:r>
              <a:rPr lang="en-US" dirty="0">
                <a:sym typeface="Wingdings" panose="05000000000000000000" pitchFamily="2" charset="2"/>
              </a:rPr>
              <a:t>With PCID disabled – all TLB (but no </a:t>
            </a:r>
            <a:r>
              <a:rPr lang="en-US" dirty="0" err="1">
                <a:sym typeface="Wingdings" panose="05000000000000000000" pitchFamily="2" charset="2"/>
              </a:rPr>
              <a:t>globals</a:t>
            </a:r>
            <a:r>
              <a:rPr lang="en-US" dirty="0">
                <a:sym typeface="Wingdings" panose="05000000000000000000" pitchFamily="2" charset="2"/>
              </a:rPr>
              <a:t>) and paging-structure caches entries</a:t>
            </a:r>
          </a:p>
          <a:p>
            <a:pPr lvl="2"/>
            <a:r>
              <a:rPr lang="en-US" dirty="0">
                <a:sym typeface="Wingdings" panose="05000000000000000000" pitchFamily="2" charset="2"/>
              </a:rPr>
              <a:t>With PCID enabled – depends on the MSB (63) bit of the </a:t>
            </a:r>
            <a:r>
              <a:rPr lang="en-US" dirty="0">
                <a:latin typeface="Courier New" panose="02070309020205020404" pitchFamily="49" charset="0"/>
                <a:cs typeface="Courier New" panose="02070309020205020404" pitchFamily="49" charset="0"/>
                <a:sym typeface="Wingdings" panose="05000000000000000000" pitchFamily="2" charset="2"/>
              </a:rPr>
              <a:t>CR3</a:t>
            </a:r>
            <a:r>
              <a:rPr lang="en-US" dirty="0">
                <a:sym typeface="Wingdings" panose="05000000000000000000" pitchFamily="2" charset="2"/>
              </a:rPr>
              <a:t> value</a:t>
            </a:r>
          </a:p>
          <a:p>
            <a:pPr lvl="3"/>
            <a:r>
              <a:rPr lang="en-US" dirty="0">
                <a:latin typeface="Courier New" panose="02070309020205020404" pitchFamily="49" charset="0"/>
                <a:cs typeface="Courier New" panose="02070309020205020404" pitchFamily="49" charset="0"/>
                <a:sym typeface="Wingdings" panose="05000000000000000000" pitchFamily="2" charset="2"/>
              </a:rPr>
              <a:t>0</a:t>
            </a:r>
            <a:r>
              <a:rPr lang="en-US" dirty="0">
                <a:sym typeface="Wingdings" panose="05000000000000000000" pitchFamily="2" charset="2"/>
              </a:rPr>
              <a:t> – invalidates all TLB (no </a:t>
            </a:r>
            <a:r>
              <a:rPr lang="en-US" dirty="0" err="1">
                <a:sym typeface="Wingdings" panose="05000000000000000000" pitchFamily="2" charset="2"/>
              </a:rPr>
              <a:t>globals</a:t>
            </a:r>
            <a:r>
              <a:rPr lang="en-US" dirty="0">
                <a:sym typeface="Wingdings" panose="05000000000000000000" pitchFamily="2" charset="2"/>
              </a:rPr>
              <a:t>) and paging-structure caches entries for a new PCID</a:t>
            </a:r>
          </a:p>
          <a:p>
            <a:pPr lvl="3"/>
            <a:r>
              <a:rPr lang="en-US" dirty="0">
                <a:latin typeface="Courier New" panose="02070309020205020404" pitchFamily="49" charset="0"/>
                <a:cs typeface="Courier New" panose="02070309020205020404" pitchFamily="49" charset="0"/>
                <a:sym typeface="Wingdings" panose="05000000000000000000" pitchFamily="2" charset="2"/>
              </a:rPr>
              <a:t>1</a:t>
            </a:r>
            <a:r>
              <a:rPr lang="en-US" dirty="0">
                <a:sym typeface="Wingdings" panose="05000000000000000000" pitchFamily="2" charset="2"/>
              </a:rPr>
              <a:t> – no invalidation (utilizing PCID feature isolation capabilities)</a:t>
            </a:r>
          </a:p>
          <a:p>
            <a:pPr lvl="1"/>
            <a:r>
              <a:rPr lang="en-US" dirty="0">
                <a:sym typeface="Wingdings" panose="05000000000000000000" pitchFamily="2" charset="2"/>
              </a:rPr>
              <a:t>Disabling/Enabling of Global Pages feature</a:t>
            </a:r>
          </a:p>
          <a:p>
            <a:pPr lvl="2"/>
            <a:r>
              <a:rPr lang="en-US" dirty="0">
                <a:sym typeface="Wingdings" panose="05000000000000000000" pitchFamily="2" charset="2"/>
              </a:rPr>
              <a:t>Invalidates everything everywhere</a:t>
            </a:r>
          </a:p>
          <a:p>
            <a:pPr lvl="1"/>
            <a:r>
              <a:rPr lang="en-US" dirty="0">
                <a:sym typeface="Wingdings" panose="05000000000000000000" pitchFamily="2" charset="2"/>
              </a:rPr>
              <a:t>Disabling of the PCID feature</a:t>
            </a:r>
          </a:p>
          <a:p>
            <a:pPr lvl="2"/>
            <a:r>
              <a:rPr lang="en-US" dirty="0">
                <a:sym typeface="Wingdings" panose="05000000000000000000" pitchFamily="2" charset="2"/>
              </a:rPr>
              <a:t>Invalidates everything everywhere</a:t>
            </a:r>
          </a:p>
        </p:txBody>
      </p:sp>
      <p:sp>
        <p:nvSpPr>
          <p:cNvPr id="3" name="Title 2">
            <a:extLst>
              <a:ext uri="{FF2B5EF4-FFF2-40B4-BE49-F238E27FC236}">
                <a16:creationId xmlns:a16="http://schemas.microsoft.com/office/drawing/2014/main" id="{BC578846-D0FB-A7D4-E765-3556EB513262}"/>
              </a:ext>
            </a:extLst>
          </p:cNvPr>
          <p:cNvSpPr>
            <a:spLocks noGrp="1"/>
          </p:cNvSpPr>
          <p:nvPr>
            <p:ph type="title"/>
          </p:nvPr>
        </p:nvSpPr>
        <p:spPr/>
        <p:txBody>
          <a:bodyPr>
            <a:normAutofit/>
          </a:bodyPr>
          <a:lstStyle/>
          <a:p>
            <a:r>
              <a:rPr lang="en-US" dirty="0"/>
              <a:t>Operations triggering TLB invalidation</a:t>
            </a:r>
          </a:p>
        </p:txBody>
      </p:sp>
    </p:spTree>
    <p:extLst>
      <p:ext uri="{BB962C8B-B14F-4D97-AF65-F5344CB8AC3E}">
        <p14:creationId xmlns:p14="http://schemas.microsoft.com/office/powerpoint/2010/main" val="8332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BA0F9-4EB0-29B9-D442-0E5BE191E4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B063DF-30FC-8964-88D6-DA2D0217198A}"/>
              </a:ext>
            </a:extLst>
          </p:cNvPr>
          <p:cNvSpPr>
            <a:spLocks noGrp="1"/>
          </p:cNvSpPr>
          <p:nvPr>
            <p:ph type="body" sz="quarter" idx="10"/>
          </p:nvPr>
        </p:nvSpPr>
        <p:spPr/>
        <p:txBody>
          <a:bodyPr>
            <a:normAutofit/>
          </a:bodyPr>
          <a:lstStyle/>
          <a:p>
            <a:r>
              <a:rPr lang="en-US" dirty="0"/>
              <a:t>Exceptions:</a:t>
            </a:r>
          </a:p>
          <a:p>
            <a:pPr lvl="1"/>
            <a:r>
              <a:rPr lang="en-US" dirty="0"/>
              <a:t>Page Fault exception (</a:t>
            </a:r>
            <a:r>
              <a:rPr lang="en-US" dirty="0">
                <a:latin typeface="Courier New" panose="02070309020205020404" pitchFamily="49" charset="0"/>
                <a:cs typeface="Courier New" panose="02070309020205020404" pitchFamily="49" charset="0"/>
              </a:rPr>
              <a:t>#PF</a:t>
            </a:r>
            <a:r>
              <a:rPr lang="en-US" dirty="0"/>
              <a:t>) also invalidates entries in TLB and paging-structure caches</a:t>
            </a:r>
          </a:p>
          <a:p>
            <a:pPr lvl="2"/>
            <a:r>
              <a:rPr lang="en-US" dirty="0">
                <a:latin typeface="Courier New" panose="02070309020205020404" pitchFamily="49" charset="0"/>
                <a:cs typeface="Courier New" panose="02070309020205020404" pitchFamily="49" charset="0"/>
              </a:rPr>
              <a:t>#PF</a:t>
            </a:r>
            <a:r>
              <a:rPr lang="en-US" dirty="0"/>
              <a:t> exceptions result from accessing a virtual memory address</a:t>
            </a:r>
          </a:p>
          <a:p>
            <a:pPr lvl="3"/>
            <a:r>
              <a:rPr lang="en-US" dirty="0"/>
              <a:t>Various reasons: page not present, read-only, privilege violation, …</a:t>
            </a:r>
          </a:p>
          <a:p>
            <a:pPr lvl="2"/>
            <a:r>
              <a:rPr lang="en-US" dirty="0"/>
              <a:t>Upon </a:t>
            </a:r>
            <a:r>
              <a:rPr lang="en-US" dirty="0">
                <a:latin typeface="Courier New" panose="02070309020205020404" pitchFamily="49" charset="0"/>
                <a:cs typeface="Courier New" panose="02070309020205020404" pitchFamily="49" charset="0"/>
              </a:rPr>
              <a:t>#PF</a:t>
            </a:r>
            <a:r>
              <a:rPr lang="en-US" dirty="0"/>
              <a:t> the following happens:</a:t>
            </a:r>
          </a:p>
          <a:p>
            <a:pPr lvl="3"/>
            <a:r>
              <a:rPr lang="en-US" dirty="0"/>
              <a:t>TLB entries for the </a:t>
            </a:r>
            <a:r>
              <a:rPr lang="en-US" dirty="0">
                <a:latin typeface="Courier New" panose="02070309020205020404" pitchFamily="49" charset="0"/>
                <a:cs typeface="Courier New" panose="02070309020205020404" pitchFamily="49" charset="0"/>
              </a:rPr>
              <a:t>#PF</a:t>
            </a:r>
            <a:r>
              <a:rPr lang="en-US" dirty="0"/>
              <a:t> virtual address (stored in </a:t>
            </a:r>
            <a:r>
              <a:rPr lang="en-US" dirty="0">
                <a:latin typeface="Courier New" panose="02070309020205020404" pitchFamily="49" charset="0"/>
                <a:cs typeface="Courier New" panose="02070309020205020404" pitchFamily="49" charset="0"/>
              </a:rPr>
              <a:t>CR2</a:t>
            </a:r>
            <a:r>
              <a:rPr lang="en-US" dirty="0"/>
              <a:t> on x86) </a:t>
            </a:r>
            <a:r>
              <a:rPr lang="en-US" b="1" dirty="0"/>
              <a:t>and</a:t>
            </a:r>
            <a:r>
              <a:rPr lang="en-US" dirty="0"/>
              <a:t> current PCID are invalidated</a:t>
            </a:r>
          </a:p>
          <a:p>
            <a:pPr lvl="3"/>
            <a:r>
              <a:rPr lang="en-US" b="1" dirty="0"/>
              <a:t>Only</a:t>
            </a:r>
            <a:r>
              <a:rPr lang="en-US" dirty="0"/>
              <a:t> paging-structure caches entries relevant for the virtual address translation </a:t>
            </a:r>
            <a:r>
              <a:rPr lang="en-US" b="1" dirty="0"/>
              <a:t>and</a:t>
            </a:r>
            <a:r>
              <a:rPr lang="en-US" dirty="0"/>
              <a:t> current PCID are invalidated</a:t>
            </a:r>
          </a:p>
          <a:p>
            <a:pPr lvl="2"/>
            <a:r>
              <a:rPr lang="en-US" dirty="0">
                <a:latin typeface="Courier New" panose="02070309020205020404" pitchFamily="49" charset="0"/>
                <a:cs typeface="Courier New" panose="02070309020205020404" pitchFamily="49" charset="0"/>
              </a:rPr>
              <a:t>#PF</a:t>
            </a:r>
            <a:r>
              <a:rPr lang="en-US" dirty="0"/>
              <a:t> induced invalidations are to prevent reoccurring exceptions due to stale translation caches entries</a:t>
            </a:r>
          </a:p>
          <a:p>
            <a:r>
              <a:rPr lang="en-US" dirty="0"/>
              <a:t>Virtualization transitions (</a:t>
            </a:r>
            <a:r>
              <a:rPr lang="en-US" dirty="0" err="1">
                <a:latin typeface="Courier New" panose="02070309020205020404" pitchFamily="49" charset="0"/>
                <a:cs typeface="Courier New" panose="02070309020205020404" pitchFamily="49" charset="0"/>
              </a:rPr>
              <a:t>VMEnter</a:t>
            </a:r>
            <a:r>
              <a:rPr lang="en-US" dirty="0"/>
              <a:t> and </a:t>
            </a:r>
            <a:r>
              <a:rPr lang="en-US" dirty="0" err="1">
                <a:latin typeface="Courier New" panose="02070309020205020404" pitchFamily="49" charset="0"/>
                <a:cs typeface="Courier New" panose="02070309020205020404" pitchFamily="49" charset="0"/>
              </a:rPr>
              <a:t>VMExit</a:t>
            </a:r>
            <a:r>
              <a:rPr lang="en-US" dirty="0"/>
              <a:t>) also invalidate TLB and paging-structure caches entries</a:t>
            </a:r>
          </a:p>
          <a:p>
            <a:pPr marL="1657307" lvl="4" indent="0">
              <a:buNone/>
            </a:pPr>
            <a:endParaRPr lang="en-US" dirty="0"/>
          </a:p>
        </p:txBody>
      </p:sp>
      <p:sp>
        <p:nvSpPr>
          <p:cNvPr id="3" name="Title 2">
            <a:extLst>
              <a:ext uri="{FF2B5EF4-FFF2-40B4-BE49-F238E27FC236}">
                <a16:creationId xmlns:a16="http://schemas.microsoft.com/office/drawing/2014/main" id="{550E5824-2498-A4E6-51C5-590B4B65B18D}"/>
              </a:ext>
            </a:extLst>
          </p:cNvPr>
          <p:cNvSpPr>
            <a:spLocks noGrp="1"/>
          </p:cNvSpPr>
          <p:nvPr>
            <p:ph type="title"/>
          </p:nvPr>
        </p:nvSpPr>
        <p:spPr/>
        <p:txBody>
          <a:bodyPr>
            <a:normAutofit/>
          </a:bodyPr>
          <a:lstStyle/>
          <a:p>
            <a:r>
              <a:rPr lang="en-US" dirty="0"/>
              <a:t>Operations triggering TLB invalidation</a:t>
            </a:r>
          </a:p>
        </p:txBody>
      </p:sp>
    </p:spTree>
    <p:extLst>
      <p:ext uri="{BB962C8B-B14F-4D97-AF65-F5344CB8AC3E}">
        <p14:creationId xmlns:p14="http://schemas.microsoft.com/office/powerpoint/2010/main" val="2669301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7975-3BA2-8729-393A-879B836AB8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5854C1-1E19-69CB-F92B-9AED6C366281}"/>
              </a:ext>
            </a:extLst>
          </p:cNvPr>
          <p:cNvSpPr>
            <a:spLocks noGrp="1"/>
          </p:cNvSpPr>
          <p:nvPr>
            <p:ph type="body" sz="quarter" idx="10"/>
          </p:nvPr>
        </p:nvSpPr>
        <p:spPr/>
        <p:txBody>
          <a:bodyPr>
            <a:normAutofit/>
          </a:bodyPr>
          <a:lstStyle/>
          <a:p>
            <a:r>
              <a:rPr lang="en-US" dirty="0"/>
              <a:t>TLB and paging-structure caches are typically per logical CPU resources - each logical CPU has their own</a:t>
            </a:r>
          </a:p>
          <a:p>
            <a:r>
              <a:rPr lang="en-US" dirty="0"/>
              <a:t>On processors with multiple cores and/or supporting hyperthreading coordinated invalidations may be required</a:t>
            </a:r>
          </a:p>
          <a:p>
            <a:pPr lvl="1"/>
            <a:r>
              <a:rPr lang="en-US" dirty="0"/>
              <a:t>Upon modification of the in-memory page tables multiple CPUs may contain stale translation entries</a:t>
            </a:r>
          </a:p>
          <a:p>
            <a:pPr lvl="1"/>
            <a:r>
              <a:rPr lang="en-US" dirty="0"/>
              <a:t>Not enough for the page table modifying CPU to invalidate only its own translation caches</a:t>
            </a:r>
          </a:p>
          <a:p>
            <a:pPr lvl="1"/>
            <a:r>
              <a:rPr lang="en-US" dirty="0"/>
              <a:t>A TLB Shootdown operation must be initiated, so the translation cache hierarchy across all CPUs is in sync</a:t>
            </a:r>
          </a:p>
          <a:p>
            <a:r>
              <a:rPr lang="en-US" b="1" dirty="0"/>
              <a:t>TLB Shootdown</a:t>
            </a:r>
            <a:r>
              <a:rPr lang="en-US" dirty="0"/>
              <a:t>:</a:t>
            </a:r>
          </a:p>
          <a:p>
            <a:pPr lvl="1"/>
            <a:r>
              <a:rPr lang="en-US" dirty="0"/>
              <a:t>Usually implemented using execution barriers and inter-processor interrupts (IPI) </a:t>
            </a:r>
          </a:p>
          <a:p>
            <a:pPr lvl="1"/>
            <a:r>
              <a:rPr lang="en-US" dirty="0"/>
              <a:t>Procedure overview:</a:t>
            </a:r>
          </a:p>
          <a:p>
            <a:pPr lvl="2"/>
            <a:r>
              <a:rPr lang="en-US" dirty="0"/>
              <a:t>Initiating CPU before the in-memory page table modification traps all necessary CPU on a barrier</a:t>
            </a:r>
          </a:p>
          <a:p>
            <a:pPr lvl="2"/>
            <a:r>
              <a:rPr lang="en-US" dirty="0"/>
              <a:t>… modifies the page table and performs its own invalidation</a:t>
            </a:r>
          </a:p>
          <a:p>
            <a:pPr lvl="2"/>
            <a:r>
              <a:rPr lang="en-US" dirty="0"/>
              <a:t>… signals to the trapped CPUs to perform their invalidation</a:t>
            </a:r>
          </a:p>
          <a:p>
            <a:pPr lvl="2"/>
            <a:r>
              <a:rPr lang="en-US" dirty="0"/>
              <a:t>All CPUs resume execution</a:t>
            </a:r>
          </a:p>
        </p:txBody>
      </p:sp>
      <p:sp>
        <p:nvSpPr>
          <p:cNvPr id="3" name="Title 2">
            <a:extLst>
              <a:ext uri="{FF2B5EF4-FFF2-40B4-BE49-F238E27FC236}">
                <a16:creationId xmlns:a16="http://schemas.microsoft.com/office/drawing/2014/main" id="{F10912D8-3A12-7F4D-8537-E9F8591D8677}"/>
              </a:ext>
            </a:extLst>
          </p:cNvPr>
          <p:cNvSpPr>
            <a:spLocks noGrp="1"/>
          </p:cNvSpPr>
          <p:nvPr>
            <p:ph type="title"/>
          </p:nvPr>
        </p:nvSpPr>
        <p:spPr/>
        <p:txBody>
          <a:bodyPr>
            <a:normAutofit/>
          </a:bodyPr>
          <a:lstStyle/>
          <a:p>
            <a:r>
              <a:rPr lang="en-US" dirty="0"/>
              <a:t>TLB Shootdown – inter-processor invalidation</a:t>
            </a:r>
          </a:p>
        </p:txBody>
      </p:sp>
    </p:spTree>
    <p:extLst>
      <p:ext uri="{BB962C8B-B14F-4D97-AF65-F5344CB8AC3E}">
        <p14:creationId xmlns:p14="http://schemas.microsoft.com/office/powerpoint/2010/main" val="84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C8944C-22B8-8E9B-DEE4-4EF8A48EC58B}"/>
              </a:ext>
            </a:extLst>
          </p:cNvPr>
          <p:cNvSpPr>
            <a:spLocks noGrp="1"/>
          </p:cNvSpPr>
          <p:nvPr>
            <p:ph type="title"/>
          </p:nvPr>
        </p:nvSpPr>
        <p:spPr/>
        <p:txBody>
          <a:bodyPr/>
          <a:lstStyle/>
          <a:p>
            <a:r>
              <a:rPr lang="en-US" sz="4000" dirty="0"/>
              <a:t>What is the Translation-Lookaside Buffer (TLB)?</a:t>
            </a:r>
            <a:endParaRPr lang="pl-PL" sz="4000" dirty="0"/>
          </a:p>
        </p:txBody>
      </p:sp>
    </p:spTree>
    <p:extLst>
      <p:ext uri="{BB962C8B-B14F-4D97-AF65-F5344CB8AC3E}">
        <p14:creationId xmlns:p14="http://schemas.microsoft.com/office/powerpoint/2010/main" val="1399988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6202-EBA7-7755-F645-B1130C66A8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AA2AFD-E53C-8B5F-17C5-6BB2B88ED8BC}"/>
              </a:ext>
            </a:extLst>
          </p:cNvPr>
          <p:cNvSpPr>
            <a:spLocks noGrp="1"/>
          </p:cNvSpPr>
          <p:nvPr>
            <p:ph type="body" sz="quarter" idx="10"/>
          </p:nvPr>
        </p:nvSpPr>
        <p:spPr/>
        <p:txBody>
          <a:bodyPr>
            <a:normAutofit/>
          </a:bodyPr>
          <a:lstStyle/>
          <a:p>
            <a:r>
              <a:rPr lang="en-US" dirty="0"/>
              <a:t>Modification of a page table entry mapping a virtual memory page</a:t>
            </a:r>
          </a:p>
          <a:p>
            <a:pPr lvl="1"/>
            <a:r>
              <a:rPr lang="en-US" dirty="0"/>
              <a:t>Software should issue </a:t>
            </a:r>
            <a:r>
              <a:rPr lang="en-US" dirty="0">
                <a:latin typeface="Courier New" panose="02070309020205020404" pitchFamily="49" charset="0"/>
                <a:cs typeface="Courier New" panose="02070309020205020404" pitchFamily="49" charset="0"/>
              </a:rPr>
              <a:t>INVLPG</a:t>
            </a:r>
            <a:r>
              <a:rPr lang="en-US" dirty="0"/>
              <a:t> for all related virtual addresses</a:t>
            </a:r>
          </a:p>
          <a:p>
            <a:pPr lvl="2"/>
            <a:r>
              <a:rPr lang="en-US" dirty="0"/>
              <a:t>One </a:t>
            </a:r>
            <a:r>
              <a:rPr lang="en-US" dirty="0">
                <a:latin typeface="Courier New" panose="02070309020205020404" pitchFamily="49" charset="0"/>
                <a:cs typeface="Courier New" panose="02070309020205020404" pitchFamily="49" charset="0"/>
              </a:rPr>
              <a:t>INVLPG</a:t>
            </a:r>
            <a:r>
              <a:rPr lang="en-US" dirty="0"/>
              <a:t> per page number is enough</a:t>
            </a:r>
          </a:p>
          <a:p>
            <a:r>
              <a:rPr lang="en-US" dirty="0"/>
              <a:t>Modification of a page table entry mapping another page table entry</a:t>
            </a:r>
          </a:p>
          <a:p>
            <a:pPr lvl="1"/>
            <a:r>
              <a:rPr lang="en-US" dirty="0"/>
              <a:t>I.e. modification of a higher-level page table</a:t>
            </a:r>
          </a:p>
          <a:p>
            <a:pPr lvl="1"/>
            <a:r>
              <a:rPr lang="en-US" dirty="0"/>
              <a:t>Depending on the target page table’s mappings count and their types:</a:t>
            </a:r>
          </a:p>
          <a:p>
            <a:pPr lvl="2"/>
            <a:r>
              <a:rPr lang="en-US" dirty="0"/>
              <a:t>Many mappings: full invalidation (e.g. via </a:t>
            </a:r>
            <a:r>
              <a:rPr lang="en-US" dirty="0">
                <a:latin typeface="Courier New" panose="02070309020205020404" pitchFamily="49" charset="0"/>
                <a:cs typeface="Courier New" panose="02070309020205020404" pitchFamily="49" charset="0"/>
              </a:rPr>
              <a:t>CR3</a:t>
            </a:r>
            <a:r>
              <a:rPr lang="en-US" dirty="0"/>
              <a:t> register write) might be the best choice</a:t>
            </a:r>
          </a:p>
          <a:p>
            <a:pPr lvl="2"/>
            <a:r>
              <a:rPr lang="en-US" dirty="0"/>
              <a:t>Otherwise, individual </a:t>
            </a:r>
            <a:r>
              <a:rPr lang="en-US" dirty="0">
                <a:latin typeface="Courier New" panose="02070309020205020404" pitchFamily="49" charset="0"/>
                <a:cs typeface="Courier New" panose="02070309020205020404" pitchFamily="49" charset="0"/>
              </a:rPr>
              <a:t>INVLPG</a:t>
            </a:r>
            <a:r>
              <a:rPr lang="en-US" dirty="0"/>
              <a:t> invalidations for the mappings might be optimal</a:t>
            </a:r>
          </a:p>
          <a:p>
            <a:pPr lvl="2"/>
            <a:r>
              <a:rPr lang="en-US" dirty="0"/>
              <a:t>Even if there is none – e.g. target page table entries have all pages not present</a:t>
            </a:r>
          </a:p>
          <a:p>
            <a:pPr lvl="4"/>
            <a:r>
              <a:rPr lang="en-US" b="1" dirty="0"/>
              <a:t>Still at least one </a:t>
            </a:r>
            <a:r>
              <a:rPr lang="en-US" b="1" dirty="0">
                <a:latin typeface="Courier New" panose="02070309020205020404" pitchFamily="49" charset="0"/>
                <a:cs typeface="Courier New" panose="02070309020205020404" pitchFamily="49" charset="0"/>
              </a:rPr>
              <a:t>INVLPG</a:t>
            </a:r>
            <a:r>
              <a:rPr lang="en-US" b="1" dirty="0"/>
              <a:t> is necessary!</a:t>
            </a:r>
          </a:p>
          <a:p>
            <a:pPr lvl="4"/>
            <a:r>
              <a:rPr lang="en-US" dirty="0"/>
              <a:t>Why? You will see later…</a:t>
            </a:r>
          </a:p>
          <a:p>
            <a:pPr lvl="5"/>
            <a:endParaRPr lang="en-US" b="1" dirty="0"/>
          </a:p>
        </p:txBody>
      </p:sp>
      <p:sp>
        <p:nvSpPr>
          <p:cNvPr id="3" name="Title 2">
            <a:extLst>
              <a:ext uri="{FF2B5EF4-FFF2-40B4-BE49-F238E27FC236}">
                <a16:creationId xmlns:a16="http://schemas.microsoft.com/office/drawing/2014/main" id="{A98B0FE3-E26F-33FE-699A-FFC53BE29C19}"/>
              </a:ext>
            </a:extLst>
          </p:cNvPr>
          <p:cNvSpPr>
            <a:spLocks noGrp="1"/>
          </p:cNvSpPr>
          <p:nvPr>
            <p:ph type="title"/>
          </p:nvPr>
        </p:nvSpPr>
        <p:spPr/>
        <p:txBody>
          <a:bodyPr>
            <a:normAutofit/>
          </a:bodyPr>
          <a:lstStyle/>
          <a:p>
            <a:r>
              <a:rPr lang="en-US" dirty="0"/>
              <a:t>When software </a:t>
            </a:r>
            <a:r>
              <a:rPr lang="en-US" b="1" dirty="0"/>
              <a:t>has</a:t>
            </a:r>
            <a:r>
              <a:rPr lang="en-US" dirty="0"/>
              <a:t> to invalidate TLB?</a:t>
            </a:r>
          </a:p>
        </p:txBody>
      </p:sp>
    </p:spTree>
    <p:extLst>
      <p:ext uri="{BB962C8B-B14F-4D97-AF65-F5344CB8AC3E}">
        <p14:creationId xmlns:p14="http://schemas.microsoft.com/office/powerpoint/2010/main" val="2764706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BC83-1D6B-DEBB-E1FA-7D12BFD372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042636-75D0-B582-7F47-58D5A58DA2AE}"/>
              </a:ext>
            </a:extLst>
          </p:cNvPr>
          <p:cNvSpPr>
            <a:spLocks noGrp="1"/>
          </p:cNvSpPr>
          <p:nvPr>
            <p:ph type="body" sz="quarter" idx="10"/>
          </p:nvPr>
        </p:nvSpPr>
        <p:spPr/>
        <p:txBody>
          <a:bodyPr>
            <a:normAutofit/>
          </a:bodyPr>
          <a:lstStyle/>
          <a:p>
            <a:r>
              <a:rPr lang="en-US" dirty="0">
                <a:sym typeface="Wingdings" panose="05000000000000000000" pitchFamily="2" charset="2"/>
              </a:rPr>
              <a:t>Modification of a page table entry size</a:t>
            </a:r>
          </a:p>
          <a:p>
            <a:pPr lvl="1"/>
            <a:r>
              <a:rPr lang="en-US" dirty="0">
                <a:sym typeface="Wingdings" panose="05000000000000000000" pitchFamily="2" charset="2"/>
              </a:rPr>
              <a:t>Huge page mapping</a:t>
            </a:r>
          </a:p>
          <a:p>
            <a:pPr lvl="1"/>
            <a:r>
              <a:rPr lang="en-US" dirty="0">
                <a:sym typeface="Wingdings" panose="05000000000000000000" pitchFamily="2" charset="2"/>
              </a:rPr>
              <a:t>May lead to multiple translations in TLB for the same virtual addresses</a:t>
            </a:r>
          </a:p>
          <a:p>
            <a:pPr lvl="2"/>
            <a:r>
              <a:rPr lang="en-US" dirty="0">
                <a:sym typeface="Wingdings" panose="05000000000000000000" pitchFamily="2" charset="2"/>
              </a:rPr>
              <a:t>One for the new huge page and one or more for the previous 4K pages</a:t>
            </a:r>
          </a:p>
          <a:p>
            <a:pPr lvl="1"/>
            <a:r>
              <a:rPr lang="en-US" dirty="0">
                <a:sym typeface="Wingdings" panose="05000000000000000000" pitchFamily="2" charset="2"/>
              </a:rPr>
              <a:t>CPU may use </a:t>
            </a:r>
            <a:r>
              <a:rPr lang="en-US" b="1" dirty="0">
                <a:sym typeface="Wingdings" panose="05000000000000000000" pitchFamily="2" charset="2"/>
              </a:rPr>
              <a:t>any</a:t>
            </a:r>
            <a:r>
              <a:rPr lang="en-US" dirty="0">
                <a:sym typeface="Wingdings" panose="05000000000000000000" pitchFamily="2" charset="2"/>
              </a:rPr>
              <a:t> of the available translations</a:t>
            </a:r>
          </a:p>
          <a:p>
            <a:pPr lvl="1"/>
            <a:r>
              <a:rPr lang="en-US" dirty="0">
                <a:sym typeface="Wingdings" panose="05000000000000000000" pitchFamily="2" charset="2"/>
              </a:rPr>
              <a:t>To avoid this, software has to first invalidate all affected translations</a:t>
            </a:r>
          </a:p>
          <a:p>
            <a:endParaRPr lang="en-US" dirty="0">
              <a:sym typeface="Wingdings" panose="05000000000000000000" pitchFamily="2" charset="2"/>
            </a:endParaRPr>
          </a:p>
          <a:p>
            <a:r>
              <a:rPr lang="en-US" dirty="0">
                <a:sym typeface="Wingdings" panose="05000000000000000000" pitchFamily="2" charset="2"/>
              </a:rPr>
              <a:t>Page table entry modification write might get re-ordered and get executed </a:t>
            </a:r>
            <a:r>
              <a:rPr lang="en-US" b="1" dirty="0">
                <a:sym typeface="Wingdings" panose="05000000000000000000" pitchFamily="2" charset="2"/>
              </a:rPr>
              <a:t>after</a:t>
            </a:r>
            <a:r>
              <a:rPr lang="en-US" dirty="0">
                <a:sym typeface="Wingdings" panose="05000000000000000000" pitchFamily="2" charset="2"/>
              </a:rPr>
              <a:t> a subsequent memory access</a:t>
            </a:r>
          </a:p>
          <a:p>
            <a:pPr lvl="1"/>
            <a:r>
              <a:rPr lang="en-US" dirty="0">
                <a:sym typeface="Wingdings" panose="05000000000000000000" pitchFamily="2" charset="2"/>
              </a:rPr>
              <a:t>This can create a stale translation entry</a:t>
            </a:r>
          </a:p>
          <a:p>
            <a:pPr lvl="1"/>
            <a:r>
              <a:rPr lang="en-US" dirty="0">
                <a:sym typeface="Wingdings" panose="05000000000000000000" pitchFamily="2" charset="2"/>
              </a:rPr>
              <a:t>Invalidation instructions are all </a:t>
            </a:r>
            <a:r>
              <a:rPr lang="en-US" b="1" dirty="0">
                <a:sym typeface="Wingdings" panose="05000000000000000000" pitchFamily="2" charset="2"/>
              </a:rPr>
              <a:t>serializing</a:t>
            </a:r>
            <a:r>
              <a:rPr lang="en-US" dirty="0">
                <a:sym typeface="Wingdings" panose="05000000000000000000" pitchFamily="2" charset="2"/>
              </a:rPr>
              <a:t> instructions</a:t>
            </a:r>
          </a:p>
          <a:p>
            <a:pPr lvl="1"/>
            <a:endParaRPr lang="en-US" dirty="0">
              <a:sym typeface="Wingdings" panose="05000000000000000000" pitchFamily="2" charset="2"/>
            </a:endParaRP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A2590EFF-2C22-0DFB-189F-B77A52347088}"/>
              </a:ext>
            </a:extLst>
          </p:cNvPr>
          <p:cNvSpPr>
            <a:spLocks noGrp="1"/>
          </p:cNvSpPr>
          <p:nvPr>
            <p:ph type="title"/>
          </p:nvPr>
        </p:nvSpPr>
        <p:spPr/>
        <p:txBody>
          <a:bodyPr>
            <a:normAutofit/>
          </a:bodyPr>
          <a:lstStyle/>
          <a:p>
            <a:r>
              <a:rPr lang="en-US" dirty="0"/>
              <a:t>When software </a:t>
            </a:r>
            <a:r>
              <a:rPr lang="en-US" b="1" dirty="0"/>
              <a:t>has</a:t>
            </a:r>
            <a:r>
              <a:rPr lang="en-US" dirty="0"/>
              <a:t> to invalidate TLB?</a:t>
            </a:r>
          </a:p>
        </p:txBody>
      </p:sp>
    </p:spTree>
    <p:extLst>
      <p:ext uri="{BB962C8B-B14F-4D97-AF65-F5344CB8AC3E}">
        <p14:creationId xmlns:p14="http://schemas.microsoft.com/office/powerpoint/2010/main" val="2405555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2986-B44B-9A77-8E9A-9CB582A35E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5F018D-EA51-C3ED-208B-A1CDE023732E}"/>
              </a:ext>
            </a:extLst>
          </p:cNvPr>
          <p:cNvSpPr>
            <a:spLocks noGrp="1"/>
          </p:cNvSpPr>
          <p:nvPr>
            <p:ph type="body" sz="quarter" idx="10"/>
          </p:nvPr>
        </p:nvSpPr>
        <p:spPr/>
        <p:txBody>
          <a:bodyPr>
            <a:normAutofit/>
          </a:bodyPr>
          <a:lstStyle/>
          <a:p>
            <a:r>
              <a:rPr lang="en-US" dirty="0">
                <a:sym typeface="Wingdings" panose="05000000000000000000" pitchFamily="2" charset="2"/>
              </a:rPr>
              <a:t>PCID identifier re-use</a:t>
            </a:r>
          </a:p>
          <a:p>
            <a:pPr lvl="1"/>
            <a:r>
              <a:rPr lang="en-US" dirty="0">
                <a:sym typeface="Wingdings" panose="05000000000000000000" pitchFamily="2" charset="2"/>
              </a:rPr>
              <a:t>PCID value space is relatively small (12 bit – 4096 distinct values)</a:t>
            </a:r>
          </a:p>
          <a:p>
            <a:pPr lvl="1"/>
            <a:r>
              <a:rPr lang="en-US" dirty="0">
                <a:sym typeface="Wingdings" panose="05000000000000000000" pitchFamily="2" charset="2"/>
              </a:rPr>
              <a:t>There may be more than 4096 virtual address spaces running concurrently on a system</a:t>
            </a:r>
          </a:p>
          <a:p>
            <a:pPr lvl="1"/>
            <a:r>
              <a:rPr lang="en-US" dirty="0">
                <a:sym typeface="Wingdings" panose="05000000000000000000" pitchFamily="2" charset="2"/>
              </a:rPr>
              <a:t>Software has to re-use same PCID for different virtual address spaces</a:t>
            </a:r>
          </a:p>
          <a:p>
            <a:pPr lvl="2"/>
            <a:r>
              <a:rPr lang="en-US" dirty="0">
                <a:sym typeface="Wingdings" panose="05000000000000000000" pitchFamily="2" charset="2"/>
              </a:rPr>
              <a:t>To avoid collisions in TLB and paging-structure caches:</a:t>
            </a:r>
          </a:p>
          <a:p>
            <a:pPr lvl="3"/>
            <a:r>
              <a:rPr lang="en-US" dirty="0">
                <a:sym typeface="Wingdings" panose="05000000000000000000" pitchFamily="2" charset="2"/>
              </a:rPr>
              <a:t>Invalidate all translations for the new PCID</a:t>
            </a:r>
          </a:p>
          <a:p>
            <a:pPr lvl="3"/>
            <a:r>
              <a:rPr lang="en-US" dirty="0">
                <a:sym typeface="Wingdings" panose="05000000000000000000" pitchFamily="2" charset="2"/>
              </a:rPr>
              <a:t>The </a:t>
            </a:r>
            <a:r>
              <a:rPr lang="en-US" dirty="0">
                <a:latin typeface="Courier New" panose="02070309020205020404" pitchFamily="49" charset="0"/>
                <a:cs typeface="Courier New" panose="02070309020205020404" pitchFamily="49" charset="0"/>
                <a:sym typeface="Wingdings" panose="05000000000000000000" pitchFamily="2" charset="2"/>
              </a:rPr>
              <a:t>CR3</a:t>
            </a:r>
            <a:r>
              <a:rPr lang="en-US" dirty="0">
                <a:sym typeface="Wingdings" panose="05000000000000000000" pitchFamily="2" charset="2"/>
              </a:rPr>
              <a:t> bit 63 serves that purpose, but does not invalidate global entries</a:t>
            </a:r>
          </a:p>
          <a:p>
            <a:pPr lvl="3"/>
            <a:r>
              <a:rPr lang="en-US" dirty="0">
                <a:sym typeface="Wingdings" panose="05000000000000000000" pitchFamily="2" charset="2"/>
              </a:rPr>
              <a:t>For global entries more drastic measures have to be used:</a:t>
            </a:r>
          </a:p>
          <a:p>
            <a:pPr lvl="4"/>
            <a:r>
              <a:rPr lang="en-US" dirty="0">
                <a:sym typeface="Wingdings" panose="05000000000000000000" pitchFamily="2" charset="2"/>
              </a:rPr>
              <a:t>All context with </a:t>
            </a:r>
            <a:r>
              <a:rPr lang="en-US" dirty="0" err="1">
                <a:sym typeface="Wingdings" panose="05000000000000000000" pitchFamily="2" charset="2"/>
              </a:rPr>
              <a:t>globals</a:t>
            </a:r>
            <a:r>
              <a:rPr lang="en-US" dirty="0">
                <a:sym typeface="Wingdings" panose="05000000000000000000" pitchFamily="2" charset="2"/>
              </a:rPr>
              <a:t> </a:t>
            </a:r>
            <a:r>
              <a:rPr lang="en-US" dirty="0">
                <a:latin typeface="Courier New" panose="02070309020205020404" pitchFamily="49" charset="0"/>
                <a:cs typeface="Courier New" panose="02070309020205020404" pitchFamily="49" charset="0"/>
                <a:sym typeface="Wingdings" panose="05000000000000000000" pitchFamily="2" charset="2"/>
              </a:rPr>
              <a:t>INVPCID</a:t>
            </a:r>
          </a:p>
          <a:p>
            <a:pPr lvl="4"/>
            <a:r>
              <a:rPr lang="en-US" dirty="0">
                <a:sym typeface="Wingdings" panose="05000000000000000000" pitchFamily="2" charset="2"/>
              </a:rPr>
              <a:t>Disable  Enable Global Pages</a:t>
            </a: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FB0A21BF-FFDA-6D2B-E4DA-CC376D05BE6A}"/>
              </a:ext>
            </a:extLst>
          </p:cNvPr>
          <p:cNvSpPr>
            <a:spLocks noGrp="1"/>
          </p:cNvSpPr>
          <p:nvPr>
            <p:ph type="title"/>
          </p:nvPr>
        </p:nvSpPr>
        <p:spPr/>
        <p:txBody>
          <a:bodyPr>
            <a:normAutofit/>
          </a:bodyPr>
          <a:lstStyle/>
          <a:p>
            <a:r>
              <a:rPr lang="en-US" dirty="0"/>
              <a:t>When software </a:t>
            </a:r>
            <a:r>
              <a:rPr lang="en-US" b="1" dirty="0"/>
              <a:t>has</a:t>
            </a:r>
            <a:r>
              <a:rPr lang="en-US" dirty="0"/>
              <a:t> to invalidate TLB?</a:t>
            </a:r>
          </a:p>
        </p:txBody>
      </p:sp>
    </p:spTree>
    <p:extLst>
      <p:ext uri="{BB962C8B-B14F-4D97-AF65-F5344CB8AC3E}">
        <p14:creationId xmlns:p14="http://schemas.microsoft.com/office/powerpoint/2010/main" val="2000795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AD9A-E3C5-E754-2467-B33C5755CE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7DE4ED-BB42-EC5B-263F-8EDD87928B3B}"/>
              </a:ext>
            </a:extLst>
          </p:cNvPr>
          <p:cNvSpPr>
            <a:spLocks noGrp="1"/>
          </p:cNvSpPr>
          <p:nvPr>
            <p:ph type="body" sz="quarter" idx="10"/>
          </p:nvPr>
        </p:nvSpPr>
        <p:spPr/>
        <p:txBody>
          <a:bodyPr>
            <a:normAutofit/>
          </a:bodyPr>
          <a:lstStyle/>
          <a:p>
            <a:r>
              <a:rPr lang="en-US" dirty="0">
                <a:sym typeface="Wingdings" panose="05000000000000000000" pitchFamily="2" charset="2"/>
              </a:rPr>
              <a:t>Modification of a page table entry mapping a non-present virtual page</a:t>
            </a:r>
          </a:p>
          <a:p>
            <a:pPr lvl="1"/>
            <a:r>
              <a:rPr lang="en-US" dirty="0">
                <a:sym typeface="Wingdings" panose="05000000000000000000" pitchFamily="2" charset="2"/>
              </a:rPr>
              <a:t>Translations for non-present pages are not cached (neither in TLB nor paging-structure caches)</a:t>
            </a:r>
          </a:p>
          <a:p>
            <a:pPr lvl="1"/>
            <a:r>
              <a:rPr lang="en-US" dirty="0">
                <a:sym typeface="Wingdings" panose="05000000000000000000" pitchFamily="2" charset="2"/>
              </a:rPr>
              <a:t>In other words: making a non-present page present does not require invalidation</a:t>
            </a:r>
          </a:p>
          <a:p>
            <a:pPr lvl="2"/>
            <a:r>
              <a:rPr lang="en-US" dirty="0">
                <a:sym typeface="Wingdings" panose="05000000000000000000" pitchFamily="2" charset="2"/>
              </a:rPr>
              <a:t>Unless the page was present before and no invalidation has occurred since!</a:t>
            </a:r>
          </a:p>
          <a:p>
            <a:r>
              <a:rPr lang="en-US" dirty="0">
                <a:sym typeface="Wingdings" panose="05000000000000000000" pitchFamily="2" charset="2"/>
              </a:rPr>
              <a:t>Modifying access flag of a page table entry</a:t>
            </a:r>
          </a:p>
          <a:p>
            <a:pPr lvl="1"/>
            <a:r>
              <a:rPr lang="en-US" dirty="0">
                <a:latin typeface="Courier New" panose="02070309020205020404" pitchFamily="49" charset="0"/>
                <a:cs typeface="Courier New" panose="02070309020205020404" pitchFamily="49" charset="0"/>
                <a:sym typeface="Wingdings" panose="05000000000000000000" pitchFamily="2" charset="2"/>
              </a:rPr>
              <a:t>0</a:t>
            </a:r>
            <a:r>
              <a:rPr lang="en-US" dirty="0">
                <a:sym typeface="Wingdings" panose="05000000000000000000" pitchFamily="2" charset="2"/>
              </a:rPr>
              <a:t> -&gt; </a:t>
            </a:r>
            <a:r>
              <a:rPr lang="en-US" dirty="0">
                <a:latin typeface="Courier New" panose="02070309020205020404" pitchFamily="49" charset="0"/>
                <a:cs typeface="Courier New" panose="02070309020205020404" pitchFamily="49" charset="0"/>
                <a:sym typeface="Wingdings" panose="05000000000000000000" pitchFamily="2" charset="2"/>
              </a:rPr>
              <a:t>1</a:t>
            </a:r>
            <a:r>
              <a:rPr lang="en-US" dirty="0">
                <a:sym typeface="Wingdings" panose="05000000000000000000" pitchFamily="2" charset="2"/>
              </a:rPr>
              <a:t> – neither TLB nor paging-structure caches stores translations for untouched entries</a:t>
            </a:r>
          </a:p>
          <a:p>
            <a:pPr lvl="1"/>
            <a:r>
              <a:rPr lang="en-US" dirty="0">
                <a:latin typeface="Courier New" panose="02070309020205020404" pitchFamily="49" charset="0"/>
                <a:cs typeface="Courier New" panose="02070309020205020404" pitchFamily="49" charset="0"/>
                <a:sym typeface="Wingdings" panose="05000000000000000000" pitchFamily="2" charset="2"/>
              </a:rPr>
              <a:t>1</a:t>
            </a:r>
            <a:r>
              <a:rPr lang="en-US" dirty="0">
                <a:sym typeface="Wingdings" panose="05000000000000000000" pitchFamily="2" charset="2"/>
              </a:rPr>
              <a:t> -&gt; </a:t>
            </a:r>
            <a:r>
              <a:rPr lang="en-US" dirty="0">
                <a:latin typeface="Courier New" panose="02070309020205020404" pitchFamily="49" charset="0"/>
                <a:cs typeface="Courier New" panose="02070309020205020404" pitchFamily="49" charset="0"/>
                <a:sym typeface="Wingdings" panose="05000000000000000000" pitchFamily="2" charset="2"/>
              </a:rPr>
              <a:t>0</a:t>
            </a:r>
            <a:r>
              <a:rPr lang="en-US" dirty="0">
                <a:sym typeface="Wingdings" panose="05000000000000000000" pitchFamily="2" charset="2"/>
              </a:rPr>
              <a:t> – without invalidation CPU might not set the flag on a subsequent access – not fatal</a:t>
            </a:r>
          </a:p>
          <a:p>
            <a:r>
              <a:rPr lang="en-US" dirty="0">
                <a:sym typeface="Wingdings" panose="05000000000000000000" pitchFamily="2" charset="2"/>
              </a:rPr>
              <a:t>Modifying </a:t>
            </a:r>
            <a:r>
              <a:rPr lang="en-US" dirty="0">
                <a:latin typeface="Courier New" panose="02070309020205020404" pitchFamily="49" charset="0"/>
                <a:cs typeface="Courier New" panose="02070309020205020404" pitchFamily="49" charset="0"/>
                <a:sym typeface="Wingdings" panose="05000000000000000000" pitchFamily="2" charset="2"/>
              </a:rPr>
              <a:t>Read</a:t>
            </a:r>
            <a:r>
              <a:rPr lang="en-US" dirty="0">
                <a:sym typeface="Wingdings" panose="05000000000000000000" pitchFamily="2" charset="2"/>
              </a:rPr>
              <a:t>/</a:t>
            </a:r>
            <a:r>
              <a:rPr lang="en-US" dirty="0">
                <a:latin typeface="Courier New" panose="02070309020205020404" pitchFamily="49" charset="0"/>
                <a:cs typeface="Courier New" panose="02070309020205020404" pitchFamily="49" charset="0"/>
                <a:sym typeface="Wingdings" panose="05000000000000000000" pitchFamily="2" charset="2"/>
              </a:rPr>
              <a:t>Write</a:t>
            </a:r>
            <a:r>
              <a:rPr lang="en-US" dirty="0">
                <a:sym typeface="Wingdings" panose="05000000000000000000" pitchFamily="2" charset="2"/>
              </a:rPr>
              <a:t> flag of a page table entry</a:t>
            </a:r>
          </a:p>
          <a:p>
            <a:pPr lvl="1"/>
            <a:r>
              <a:rPr lang="en-US" b="1" dirty="0">
                <a:sym typeface="Wingdings" panose="05000000000000000000" pitchFamily="2" charset="2"/>
              </a:rPr>
              <a:t>Read-only</a:t>
            </a:r>
            <a:r>
              <a:rPr lang="en-US" dirty="0">
                <a:sym typeface="Wingdings" panose="05000000000000000000" pitchFamily="2" charset="2"/>
              </a:rPr>
              <a:t>  </a:t>
            </a:r>
            <a:r>
              <a:rPr lang="en-US" b="1" dirty="0">
                <a:sym typeface="Wingdings" panose="05000000000000000000" pitchFamily="2" charset="2"/>
              </a:rPr>
              <a:t>Writeable</a:t>
            </a:r>
            <a:r>
              <a:rPr lang="en-US" dirty="0">
                <a:sym typeface="Wingdings" panose="05000000000000000000" pitchFamily="2" charset="2"/>
              </a:rPr>
              <a:t> – without invalidation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exception may occur</a:t>
            </a:r>
          </a:p>
          <a:p>
            <a:pPr lvl="2"/>
            <a:r>
              <a:rPr lang="en-US" dirty="0">
                <a:sym typeface="Wingdings" panose="05000000000000000000" pitchFamily="2" charset="2"/>
              </a:rPr>
              <a:t>Not fatal, but sub-optimal</a:t>
            </a:r>
          </a:p>
          <a:p>
            <a:pPr lvl="2"/>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will invalidate the cached translations</a:t>
            </a:r>
          </a:p>
          <a:p>
            <a:pPr lvl="1"/>
            <a:r>
              <a:rPr lang="en-US" b="1" dirty="0">
                <a:sym typeface="Wingdings" panose="05000000000000000000" pitchFamily="2" charset="2"/>
              </a:rPr>
              <a:t>Writeable</a:t>
            </a:r>
            <a:r>
              <a:rPr lang="en-US" dirty="0">
                <a:sym typeface="Wingdings" panose="05000000000000000000" pitchFamily="2" charset="2"/>
              </a:rPr>
              <a:t>  </a:t>
            </a:r>
            <a:r>
              <a:rPr lang="en-US" b="1" dirty="0">
                <a:sym typeface="Wingdings" panose="05000000000000000000" pitchFamily="2" charset="2"/>
              </a:rPr>
              <a:t>Read-only</a:t>
            </a:r>
            <a:r>
              <a:rPr lang="en-US" dirty="0">
                <a:sym typeface="Wingdings" panose="05000000000000000000" pitchFamily="2" charset="2"/>
              </a:rPr>
              <a:t> – fatal without invalidation</a:t>
            </a:r>
          </a:p>
          <a:p>
            <a:pPr lvl="1"/>
            <a:endParaRPr lang="en-US" dirty="0">
              <a:sym typeface="Wingdings" panose="05000000000000000000" pitchFamily="2" charset="2"/>
            </a:endParaRPr>
          </a:p>
          <a:p>
            <a:pPr lvl="1"/>
            <a:endParaRPr lang="en-US" dirty="0">
              <a:sym typeface="Wingdings" panose="05000000000000000000" pitchFamily="2" charset="2"/>
            </a:endParaRP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5E260F5A-79E5-42AC-FF29-5E70680C42E5}"/>
              </a:ext>
            </a:extLst>
          </p:cNvPr>
          <p:cNvSpPr>
            <a:spLocks noGrp="1"/>
          </p:cNvSpPr>
          <p:nvPr>
            <p:ph type="title"/>
          </p:nvPr>
        </p:nvSpPr>
        <p:spPr/>
        <p:txBody>
          <a:bodyPr>
            <a:normAutofit/>
          </a:bodyPr>
          <a:lstStyle/>
          <a:p>
            <a:r>
              <a:rPr lang="en-US" dirty="0"/>
              <a:t>When software </a:t>
            </a:r>
            <a:r>
              <a:rPr lang="en-US" b="1" dirty="0"/>
              <a:t>does not</a:t>
            </a:r>
            <a:r>
              <a:rPr lang="en-US" dirty="0"/>
              <a:t> have to invalidate?</a:t>
            </a:r>
          </a:p>
        </p:txBody>
      </p:sp>
    </p:spTree>
    <p:extLst>
      <p:ext uri="{BB962C8B-B14F-4D97-AF65-F5344CB8AC3E}">
        <p14:creationId xmlns:p14="http://schemas.microsoft.com/office/powerpoint/2010/main" val="69669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55D8-D3AB-8679-4DB9-845EB0638B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64BCDC-DD6E-224D-DDA8-2F0A131D2EF2}"/>
              </a:ext>
            </a:extLst>
          </p:cNvPr>
          <p:cNvSpPr>
            <a:spLocks noGrp="1"/>
          </p:cNvSpPr>
          <p:nvPr>
            <p:ph type="body" sz="quarter" idx="10"/>
          </p:nvPr>
        </p:nvSpPr>
        <p:spPr/>
        <p:txBody>
          <a:bodyPr>
            <a:normAutofit/>
          </a:bodyPr>
          <a:lstStyle/>
          <a:p>
            <a:r>
              <a:rPr lang="en-US" dirty="0">
                <a:sym typeface="Wingdings" panose="05000000000000000000" pitchFamily="2" charset="2"/>
              </a:rPr>
              <a:t>Modifying </a:t>
            </a:r>
            <a:r>
              <a:rPr lang="en-US" dirty="0">
                <a:latin typeface="Courier New" panose="02070309020205020404" pitchFamily="49" charset="0"/>
                <a:cs typeface="Courier New" panose="02070309020205020404" pitchFamily="49" charset="0"/>
                <a:sym typeface="Wingdings" panose="05000000000000000000" pitchFamily="2" charset="2"/>
              </a:rPr>
              <a:t>User</a:t>
            </a:r>
            <a:r>
              <a:rPr lang="en-US" dirty="0">
                <a:sym typeface="Wingdings" panose="05000000000000000000" pitchFamily="2" charset="2"/>
              </a:rPr>
              <a:t>/</a:t>
            </a:r>
            <a:r>
              <a:rPr lang="en-US" dirty="0">
                <a:latin typeface="Courier New" panose="02070309020205020404" pitchFamily="49" charset="0"/>
                <a:cs typeface="Courier New" panose="02070309020205020404" pitchFamily="49" charset="0"/>
                <a:sym typeface="Wingdings" panose="05000000000000000000" pitchFamily="2" charset="2"/>
              </a:rPr>
              <a:t>Superuser</a:t>
            </a:r>
            <a:r>
              <a:rPr lang="en-US" dirty="0">
                <a:sym typeface="Wingdings" panose="05000000000000000000" pitchFamily="2" charset="2"/>
              </a:rPr>
              <a:t> flag of a page table entry</a:t>
            </a:r>
          </a:p>
          <a:p>
            <a:pPr lvl="1"/>
            <a:r>
              <a:rPr lang="en-US" b="1" dirty="0">
                <a:sym typeface="Wingdings" panose="05000000000000000000" pitchFamily="2" charset="2"/>
              </a:rPr>
              <a:t>User</a:t>
            </a:r>
            <a:r>
              <a:rPr lang="en-US" dirty="0">
                <a:sym typeface="Wingdings" panose="05000000000000000000" pitchFamily="2" charset="2"/>
              </a:rPr>
              <a:t>  </a:t>
            </a:r>
            <a:r>
              <a:rPr lang="en-US" b="1" dirty="0">
                <a:sym typeface="Wingdings" panose="05000000000000000000" pitchFamily="2" charset="2"/>
              </a:rPr>
              <a:t>Superuser</a:t>
            </a:r>
            <a:r>
              <a:rPr lang="en-US" dirty="0">
                <a:sym typeface="Wingdings" panose="05000000000000000000" pitchFamily="2" charset="2"/>
              </a:rPr>
              <a:t> – fatal without invalidation</a:t>
            </a:r>
          </a:p>
          <a:p>
            <a:pPr lvl="1"/>
            <a:r>
              <a:rPr lang="en-US" b="1" dirty="0">
                <a:sym typeface="Wingdings" panose="05000000000000000000" pitchFamily="2" charset="2"/>
              </a:rPr>
              <a:t>Superuser</a:t>
            </a:r>
            <a:r>
              <a:rPr lang="en-US" dirty="0">
                <a:sym typeface="Wingdings" panose="05000000000000000000" pitchFamily="2" charset="2"/>
              </a:rPr>
              <a:t>  </a:t>
            </a:r>
            <a:r>
              <a:rPr lang="en-US" b="1" dirty="0">
                <a:sym typeface="Wingdings" panose="05000000000000000000" pitchFamily="2" charset="2"/>
              </a:rPr>
              <a:t>User</a:t>
            </a:r>
            <a:r>
              <a:rPr lang="en-US" dirty="0">
                <a:sym typeface="Wingdings" panose="05000000000000000000" pitchFamily="2" charset="2"/>
              </a:rPr>
              <a:t> - without invalidation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exception may occur</a:t>
            </a:r>
          </a:p>
          <a:p>
            <a:pPr lvl="2"/>
            <a:r>
              <a:rPr lang="en-US" dirty="0">
                <a:sym typeface="Wingdings" panose="05000000000000000000" pitchFamily="2" charset="2"/>
              </a:rPr>
              <a:t>Not fatal, but sub-optimal</a:t>
            </a:r>
          </a:p>
          <a:p>
            <a:pPr lvl="2"/>
            <a:r>
              <a:rPr lang="en-US" dirty="0">
                <a:latin typeface="Courier New" panose="02070309020205020404" pitchFamily="49" charset="0"/>
                <a:cs typeface="Courier New" panose="02070309020205020404" pitchFamily="49" charset="0"/>
                <a:sym typeface="Wingdings" panose="05000000000000000000" pitchFamily="2" charset="2"/>
              </a:rPr>
              <a:t>#PF </a:t>
            </a:r>
            <a:r>
              <a:rPr lang="en-US" dirty="0">
                <a:sym typeface="Wingdings" panose="05000000000000000000" pitchFamily="2" charset="2"/>
              </a:rPr>
              <a:t>will invalidate the cached translations</a:t>
            </a:r>
          </a:p>
          <a:p>
            <a:r>
              <a:rPr lang="en-US" dirty="0">
                <a:sym typeface="Wingdings" panose="05000000000000000000" pitchFamily="2" charset="2"/>
              </a:rPr>
              <a:t>Modifying dirty flag of a page table entry</a:t>
            </a:r>
          </a:p>
          <a:p>
            <a:pPr lvl="1"/>
            <a:r>
              <a:rPr lang="en-US" dirty="0">
                <a:latin typeface="Courier New" panose="02070309020205020404" pitchFamily="49" charset="0"/>
                <a:cs typeface="Courier New" panose="02070309020205020404" pitchFamily="49" charset="0"/>
                <a:sym typeface="Wingdings" panose="05000000000000000000" pitchFamily="2" charset="2"/>
              </a:rPr>
              <a:t>1</a:t>
            </a:r>
            <a:r>
              <a:rPr lang="en-US" dirty="0">
                <a:sym typeface="Wingdings" panose="05000000000000000000" pitchFamily="2" charset="2"/>
              </a:rPr>
              <a:t> -&gt; </a:t>
            </a:r>
            <a:r>
              <a:rPr lang="en-US" dirty="0">
                <a:latin typeface="Courier New" panose="02070309020205020404" pitchFamily="49" charset="0"/>
                <a:cs typeface="Courier New" panose="02070309020205020404" pitchFamily="49" charset="0"/>
                <a:sym typeface="Wingdings" panose="05000000000000000000" pitchFamily="2" charset="2"/>
              </a:rPr>
              <a:t>0</a:t>
            </a:r>
            <a:r>
              <a:rPr lang="en-US" dirty="0">
                <a:sym typeface="Wingdings" panose="05000000000000000000" pitchFamily="2" charset="2"/>
              </a:rPr>
              <a:t> – without invalidation CPU might not set the flag on a subsequent write – not fatal</a:t>
            </a:r>
          </a:p>
          <a:p>
            <a:pPr lvl="1"/>
            <a:endParaRPr lang="en-US" dirty="0">
              <a:sym typeface="Wingdings" panose="05000000000000000000" pitchFamily="2" charset="2"/>
            </a:endParaRP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781515B8-4F5E-4DAA-9CA2-48E5B70BFEB1}"/>
              </a:ext>
            </a:extLst>
          </p:cNvPr>
          <p:cNvSpPr>
            <a:spLocks noGrp="1"/>
          </p:cNvSpPr>
          <p:nvPr>
            <p:ph type="title"/>
          </p:nvPr>
        </p:nvSpPr>
        <p:spPr/>
        <p:txBody>
          <a:bodyPr>
            <a:normAutofit/>
          </a:bodyPr>
          <a:lstStyle/>
          <a:p>
            <a:r>
              <a:rPr lang="en-US" dirty="0"/>
              <a:t>When software </a:t>
            </a:r>
            <a:r>
              <a:rPr lang="en-US" b="1" dirty="0"/>
              <a:t>does not</a:t>
            </a:r>
            <a:r>
              <a:rPr lang="en-US" dirty="0"/>
              <a:t> have to invalidate?</a:t>
            </a:r>
          </a:p>
        </p:txBody>
      </p:sp>
    </p:spTree>
    <p:extLst>
      <p:ext uri="{BB962C8B-B14F-4D97-AF65-F5344CB8AC3E}">
        <p14:creationId xmlns:p14="http://schemas.microsoft.com/office/powerpoint/2010/main" val="2884219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CF51-A63C-92FB-2893-75A50232D5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BD3A42-715E-8035-E43B-04F4C08B0D5B}"/>
              </a:ext>
            </a:extLst>
          </p:cNvPr>
          <p:cNvSpPr>
            <a:spLocks noGrp="1"/>
          </p:cNvSpPr>
          <p:nvPr>
            <p:ph type="body" sz="quarter" idx="10"/>
          </p:nvPr>
        </p:nvSpPr>
        <p:spPr/>
        <p:txBody>
          <a:bodyPr>
            <a:normAutofit/>
          </a:bodyPr>
          <a:lstStyle/>
          <a:p>
            <a:r>
              <a:rPr lang="en-US" dirty="0">
                <a:sym typeface="Wingdings" panose="05000000000000000000" pitchFamily="2" charset="2"/>
              </a:rPr>
              <a:t>Intel SDM quote: “</a:t>
            </a:r>
            <a:r>
              <a:rPr lang="en-GB" i="1" dirty="0">
                <a:sym typeface="Wingdings" panose="05000000000000000000" pitchFamily="2" charset="2"/>
              </a:rPr>
              <a:t>The processor may retain entries in the TLBs and paging-structure caches for an extended period of time. Software should not assume that the processor will not use entries associated with a linear address simply because time has passed</a:t>
            </a:r>
            <a:r>
              <a:rPr lang="en-US" dirty="0">
                <a:sym typeface="Wingdings" panose="05000000000000000000" pitchFamily="2" charset="2"/>
              </a:rPr>
              <a:t>”</a:t>
            </a:r>
          </a:p>
          <a:p>
            <a:endParaRPr lang="en-US" dirty="0">
              <a:sym typeface="Wingdings" panose="05000000000000000000" pitchFamily="2" charset="2"/>
            </a:endParaRPr>
          </a:p>
          <a:p>
            <a:r>
              <a:rPr lang="en-US" b="1" dirty="0">
                <a:sym typeface="Wingdings" panose="05000000000000000000" pitchFamily="2" charset="2"/>
              </a:rPr>
              <a:t>Example</a:t>
            </a:r>
            <a:r>
              <a:rPr lang="en-US" dirty="0">
                <a:sym typeface="Wingdings" panose="05000000000000000000" pitchFamily="2" charset="2"/>
              </a:rPr>
              <a:t>: </a:t>
            </a:r>
            <a:r>
              <a:rPr lang="en-US" dirty="0" err="1">
                <a:sym typeface="Wingdings" panose="05000000000000000000" pitchFamily="2" charset="2"/>
              </a:rPr>
              <a:t>unmapping</a:t>
            </a:r>
            <a:r>
              <a:rPr lang="en-US" dirty="0">
                <a:sym typeface="Wingdings" panose="05000000000000000000" pitchFamily="2" charset="2"/>
              </a:rPr>
              <a:t> (or remapping) a part of a virtual address space</a:t>
            </a:r>
          </a:p>
          <a:p>
            <a:pPr lvl="1"/>
            <a:r>
              <a:rPr lang="en-US" dirty="0">
                <a:sym typeface="Wingdings" panose="05000000000000000000" pitchFamily="2" charset="2"/>
              </a:rPr>
              <a:t>Unsetting page table entries </a:t>
            </a:r>
            <a:r>
              <a:rPr lang="en-US" dirty="0">
                <a:latin typeface="Courier New" panose="02070309020205020404" pitchFamily="49" charset="0"/>
                <a:cs typeface="Courier New" panose="02070309020205020404" pitchFamily="49" charset="0"/>
                <a:sym typeface="Wingdings" panose="05000000000000000000" pitchFamily="2" charset="2"/>
              </a:rPr>
              <a:t>Present</a:t>
            </a:r>
            <a:r>
              <a:rPr lang="en-US" dirty="0">
                <a:sym typeface="Wingdings" panose="05000000000000000000" pitchFamily="2" charset="2"/>
              </a:rPr>
              <a:t> flag</a:t>
            </a:r>
          </a:p>
          <a:p>
            <a:pPr lvl="2"/>
            <a:r>
              <a:rPr lang="en-US" dirty="0">
                <a:sym typeface="Wingdings" panose="05000000000000000000" pitchFamily="2" charset="2"/>
              </a:rPr>
              <a:t>Two cases:</a:t>
            </a:r>
          </a:p>
          <a:p>
            <a:pPr lvl="3"/>
            <a:r>
              <a:rPr lang="en-US" dirty="0">
                <a:sym typeface="Wingdings" panose="05000000000000000000" pitchFamily="2" charset="2"/>
              </a:rPr>
              <a:t>(case 1) Page table entry mapping a page</a:t>
            </a:r>
          </a:p>
          <a:p>
            <a:pPr lvl="3"/>
            <a:r>
              <a:rPr lang="en-US" dirty="0">
                <a:sym typeface="Wingdings" panose="05000000000000000000" pitchFamily="2" charset="2"/>
              </a:rPr>
              <a:t>(case 2) Page table entry mapping another page table</a:t>
            </a:r>
          </a:p>
          <a:p>
            <a:pPr lvl="2"/>
            <a:endParaRPr lang="en-US" dirty="0">
              <a:sym typeface="Wingdings" panose="05000000000000000000" pitchFamily="2" charset="2"/>
            </a:endParaRPr>
          </a:p>
          <a:p>
            <a:pPr lvl="1"/>
            <a:endParaRPr lang="en-US" dirty="0">
              <a:sym typeface="Wingdings" panose="05000000000000000000" pitchFamily="2" charset="2"/>
            </a:endParaRP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E3B6CC8E-89A3-2C94-6BBD-B81DD3B9DA8F}"/>
              </a:ext>
            </a:extLst>
          </p:cNvPr>
          <p:cNvSpPr>
            <a:spLocks noGrp="1"/>
          </p:cNvSpPr>
          <p:nvPr>
            <p:ph type="title"/>
          </p:nvPr>
        </p:nvSpPr>
        <p:spPr/>
        <p:txBody>
          <a:bodyPr>
            <a:normAutofit/>
          </a:bodyPr>
          <a:lstStyle/>
          <a:p>
            <a:r>
              <a:rPr lang="en-US" dirty="0"/>
              <a:t>When software does not have to invalidate </a:t>
            </a:r>
            <a:r>
              <a:rPr lang="en-US" b="1" dirty="0"/>
              <a:t>immediately</a:t>
            </a:r>
            <a:r>
              <a:rPr lang="en-US" dirty="0"/>
              <a:t>?</a:t>
            </a:r>
          </a:p>
        </p:txBody>
      </p:sp>
    </p:spTree>
    <p:extLst>
      <p:ext uri="{BB962C8B-B14F-4D97-AF65-F5344CB8AC3E}">
        <p14:creationId xmlns:p14="http://schemas.microsoft.com/office/powerpoint/2010/main" val="35455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6381-A55C-89D7-BA56-A715F3FB33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CD7E81-BEC2-E728-D8C4-E3460D235FF2}"/>
              </a:ext>
            </a:extLst>
          </p:cNvPr>
          <p:cNvSpPr>
            <a:spLocks noGrp="1"/>
          </p:cNvSpPr>
          <p:nvPr>
            <p:ph type="body" sz="quarter" idx="10"/>
          </p:nvPr>
        </p:nvSpPr>
        <p:spPr/>
        <p:txBody>
          <a:bodyPr>
            <a:normAutofit/>
          </a:bodyPr>
          <a:lstStyle/>
          <a:p>
            <a:r>
              <a:rPr lang="en-US" dirty="0">
                <a:sym typeface="Wingdings" panose="05000000000000000000" pitchFamily="2" charset="2"/>
              </a:rPr>
              <a:t>What can go wrong without immediate invalidation in general here?</a:t>
            </a:r>
          </a:p>
          <a:p>
            <a:pPr lvl="1"/>
            <a:r>
              <a:rPr lang="en-US" dirty="0">
                <a:sym typeface="Wingdings" panose="05000000000000000000" pitchFamily="2" charset="2"/>
              </a:rPr>
              <a:t>If OS re-uses the freed portion of the virtual address space</a:t>
            </a:r>
          </a:p>
          <a:p>
            <a:pPr lvl="2"/>
            <a:r>
              <a:rPr lang="en-US" dirty="0">
                <a:sym typeface="Wingdings" panose="05000000000000000000" pitchFamily="2" charset="2"/>
              </a:rPr>
              <a:t>Stale translation entries point at different physical memory (or with different access rights)</a:t>
            </a:r>
          </a:p>
          <a:p>
            <a:pPr lvl="3"/>
            <a:r>
              <a:rPr lang="en-US" dirty="0">
                <a:sym typeface="Wingdings" panose="05000000000000000000" pitchFamily="2" charset="2"/>
              </a:rPr>
              <a:t>Immediate fatal consequences</a:t>
            </a:r>
          </a:p>
          <a:p>
            <a:pPr lvl="1"/>
            <a:r>
              <a:rPr lang="en-US" dirty="0">
                <a:sym typeface="Wingdings" panose="05000000000000000000" pitchFamily="2" charset="2"/>
              </a:rPr>
              <a:t>If OS re-uses the physical memory behind the freed portion of the virtual address space</a:t>
            </a:r>
          </a:p>
          <a:p>
            <a:pPr lvl="2"/>
            <a:r>
              <a:rPr lang="en-US" dirty="0">
                <a:sym typeface="Wingdings" panose="05000000000000000000" pitchFamily="2" charset="2"/>
              </a:rPr>
              <a:t>Stale translation entries allow to access the same physical memory</a:t>
            </a:r>
          </a:p>
          <a:p>
            <a:pPr lvl="3"/>
            <a:r>
              <a:rPr lang="en-US" dirty="0">
                <a:sym typeface="Wingdings" panose="05000000000000000000" pitchFamily="2" charset="2"/>
              </a:rPr>
              <a:t>Potentially with different access rights</a:t>
            </a:r>
          </a:p>
          <a:p>
            <a:pPr lvl="2"/>
            <a:r>
              <a:rPr lang="en-US" dirty="0">
                <a:sym typeface="Wingdings" panose="05000000000000000000" pitchFamily="2" charset="2"/>
              </a:rPr>
              <a:t>“But nothing uses the freed virtual address space, so how bad can it be?”</a:t>
            </a:r>
          </a:p>
          <a:p>
            <a:pPr lvl="3"/>
            <a:r>
              <a:rPr lang="en-US" dirty="0">
                <a:sym typeface="Wingdings" panose="05000000000000000000" pitchFamily="2" charset="2"/>
              </a:rPr>
              <a:t>Such assumptions usually die fast…</a:t>
            </a:r>
          </a:p>
          <a:p>
            <a:pPr lvl="3"/>
            <a:r>
              <a:rPr lang="en-US" dirty="0">
                <a:sym typeface="Wingdings" panose="05000000000000000000" pitchFamily="2" charset="2"/>
              </a:rPr>
              <a:t>Speculative execution enters the scene…</a:t>
            </a:r>
          </a:p>
          <a:p>
            <a:pPr lvl="2"/>
            <a:endParaRPr lang="en-US" dirty="0">
              <a:sym typeface="Wingdings" panose="05000000000000000000" pitchFamily="2" charset="2"/>
            </a:endParaRPr>
          </a:p>
          <a:p>
            <a:pPr lvl="1"/>
            <a:endParaRPr lang="en-US" dirty="0">
              <a:sym typeface="Wingdings" panose="05000000000000000000" pitchFamily="2" charset="2"/>
            </a:endParaRP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4CB42868-95CA-E060-E771-89930246C8CD}"/>
              </a:ext>
            </a:extLst>
          </p:cNvPr>
          <p:cNvSpPr>
            <a:spLocks noGrp="1"/>
          </p:cNvSpPr>
          <p:nvPr>
            <p:ph type="title"/>
          </p:nvPr>
        </p:nvSpPr>
        <p:spPr/>
        <p:txBody>
          <a:bodyPr>
            <a:normAutofit/>
          </a:bodyPr>
          <a:lstStyle/>
          <a:p>
            <a:r>
              <a:rPr lang="en-US" dirty="0"/>
              <a:t>When software does not have to invalidate </a:t>
            </a:r>
            <a:r>
              <a:rPr lang="en-US" b="1" dirty="0"/>
              <a:t>immediately</a:t>
            </a:r>
            <a:r>
              <a:rPr lang="en-US" dirty="0"/>
              <a:t>?</a:t>
            </a:r>
          </a:p>
        </p:txBody>
      </p:sp>
    </p:spTree>
    <p:extLst>
      <p:ext uri="{BB962C8B-B14F-4D97-AF65-F5344CB8AC3E}">
        <p14:creationId xmlns:p14="http://schemas.microsoft.com/office/powerpoint/2010/main" val="3235290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1CA5-DCE8-3A24-8C0C-DA03BA68C0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D70513-8B86-D1FF-5518-0D7342A1BB11}"/>
              </a:ext>
            </a:extLst>
          </p:cNvPr>
          <p:cNvSpPr>
            <a:spLocks noGrp="1"/>
          </p:cNvSpPr>
          <p:nvPr>
            <p:ph type="body" sz="quarter" idx="10"/>
          </p:nvPr>
        </p:nvSpPr>
        <p:spPr/>
        <p:txBody>
          <a:bodyPr>
            <a:normAutofit/>
          </a:bodyPr>
          <a:lstStyle/>
          <a:p>
            <a:r>
              <a:rPr lang="en-US" dirty="0">
                <a:sym typeface="Wingdings" panose="05000000000000000000" pitchFamily="2" charset="2"/>
              </a:rPr>
              <a:t>What can go wrong without immediate invalidation in the case 2?</a:t>
            </a:r>
          </a:p>
          <a:p>
            <a:pPr lvl="1"/>
            <a:r>
              <a:rPr lang="en-US" dirty="0">
                <a:sym typeface="Wingdings" panose="05000000000000000000" pitchFamily="2" charset="2"/>
              </a:rPr>
              <a:t>Intel SDM: “</a:t>
            </a:r>
            <a:r>
              <a:rPr lang="en-US" i="1" dirty="0">
                <a:sym typeface="Wingdings" panose="05000000000000000000" pitchFamily="2" charset="2"/>
              </a:rPr>
              <a:t>… </a:t>
            </a:r>
            <a:r>
              <a:rPr lang="en-GB" i="1" dirty="0">
                <a:sym typeface="Wingdings" panose="05000000000000000000" pitchFamily="2" charset="2"/>
              </a:rPr>
              <a:t>the processor may create an entry in a paging-structure cache even if there are no translations for any linear address that might use that entry</a:t>
            </a:r>
            <a:r>
              <a:rPr lang="en-GB" dirty="0">
                <a:sym typeface="Wingdings" panose="05000000000000000000" pitchFamily="2" charset="2"/>
              </a:rPr>
              <a:t>”</a:t>
            </a:r>
          </a:p>
          <a:p>
            <a:pPr lvl="2"/>
            <a:r>
              <a:rPr lang="en-GB" dirty="0">
                <a:sym typeface="Wingdings" panose="05000000000000000000" pitchFamily="2" charset="2"/>
              </a:rPr>
              <a:t>What does that mean?</a:t>
            </a:r>
          </a:p>
          <a:p>
            <a:pPr lvl="3"/>
            <a:r>
              <a:rPr lang="en-GB" dirty="0">
                <a:sym typeface="Wingdings" panose="05000000000000000000" pitchFamily="2" charset="2"/>
              </a:rPr>
              <a:t>CPU can populate paging-structure caches at its own discretion…</a:t>
            </a:r>
          </a:p>
          <a:p>
            <a:pPr lvl="3"/>
            <a:endParaRPr lang="en-GB" dirty="0">
              <a:sym typeface="Wingdings" panose="05000000000000000000" pitchFamily="2" charset="2"/>
            </a:endParaRPr>
          </a:p>
          <a:p>
            <a:pPr lvl="1"/>
            <a:r>
              <a:rPr lang="en-GB" dirty="0">
                <a:sym typeface="Wingdings" panose="05000000000000000000" pitchFamily="2" charset="2"/>
              </a:rPr>
              <a:t>Also Intel SDM: “</a:t>
            </a:r>
            <a:r>
              <a:rPr lang="en-GB" i="1" dirty="0">
                <a:sym typeface="Wingdings" panose="05000000000000000000" pitchFamily="2" charset="2"/>
              </a:rPr>
              <a:t>if software has marked “not present” all entries in a page table, the processor may subsequently create a PDE-cache entry for the PDE that references that page table</a:t>
            </a:r>
            <a:r>
              <a:rPr lang="en-GB" dirty="0">
                <a:sym typeface="Wingdings" panose="05000000000000000000" pitchFamily="2" charset="2"/>
              </a:rPr>
              <a:t>”</a:t>
            </a:r>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rPr>
              <a:t>One may think that it does not sound too bad…</a:t>
            </a:r>
          </a:p>
          <a:p>
            <a:pPr lvl="2"/>
            <a:r>
              <a:rPr lang="en-US" dirty="0">
                <a:sym typeface="Wingdings" panose="05000000000000000000" pitchFamily="2" charset="2"/>
              </a:rPr>
              <a:t>Well, let’s see…</a:t>
            </a:r>
          </a:p>
          <a:p>
            <a:pPr lvl="5"/>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C3258A59-20AD-753B-1EA5-AA36C670F7F7}"/>
              </a:ext>
            </a:extLst>
          </p:cNvPr>
          <p:cNvSpPr>
            <a:spLocks noGrp="1"/>
          </p:cNvSpPr>
          <p:nvPr>
            <p:ph type="title"/>
          </p:nvPr>
        </p:nvSpPr>
        <p:spPr/>
        <p:txBody>
          <a:bodyPr>
            <a:normAutofit/>
          </a:bodyPr>
          <a:lstStyle/>
          <a:p>
            <a:r>
              <a:rPr lang="en-US" dirty="0"/>
              <a:t>TLB Invalidation – When Software does not have to invalidate </a:t>
            </a:r>
            <a:r>
              <a:rPr lang="en-US" b="1" dirty="0"/>
              <a:t>immediately</a:t>
            </a:r>
            <a:r>
              <a:rPr lang="en-US" dirty="0"/>
              <a:t>?</a:t>
            </a:r>
          </a:p>
        </p:txBody>
      </p:sp>
    </p:spTree>
    <p:extLst>
      <p:ext uri="{BB962C8B-B14F-4D97-AF65-F5344CB8AC3E}">
        <p14:creationId xmlns:p14="http://schemas.microsoft.com/office/powerpoint/2010/main" val="470214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652BB4-8147-DFEB-B807-7B1E0CDB5040}"/>
              </a:ext>
            </a:extLst>
          </p:cNvPr>
          <p:cNvSpPr>
            <a:spLocks noGrp="1"/>
          </p:cNvSpPr>
          <p:nvPr>
            <p:ph type="title"/>
          </p:nvPr>
        </p:nvSpPr>
        <p:spPr/>
        <p:txBody>
          <a:bodyPr/>
          <a:lstStyle/>
          <a:p>
            <a:r>
              <a:rPr lang="en-US" dirty="0" err="1"/>
              <a:t>PaX</a:t>
            </a:r>
            <a:r>
              <a:rPr lang="en-US" dirty="0"/>
              <a:t>/grsecurity PRIVATE KSTACKS bug</a:t>
            </a:r>
            <a:endParaRPr lang="pl-PL" dirty="0"/>
          </a:p>
        </p:txBody>
      </p:sp>
    </p:spTree>
    <p:extLst>
      <p:ext uri="{BB962C8B-B14F-4D97-AF65-F5344CB8AC3E}">
        <p14:creationId xmlns:p14="http://schemas.microsoft.com/office/powerpoint/2010/main" val="193948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EC49-EF03-CA91-CA6A-37921B904C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1F76C6-2576-E14E-8CC6-1D3E9650E29D}"/>
              </a:ext>
            </a:extLst>
          </p:cNvPr>
          <p:cNvSpPr>
            <a:spLocks noGrp="1"/>
          </p:cNvSpPr>
          <p:nvPr>
            <p:ph type="body" sz="quarter" idx="10"/>
          </p:nvPr>
        </p:nvSpPr>
        <p:spPr/>
        <p:txBody>
          <a:bodyPr>
            <a:normAutofit/>
          </a:bodyPr>
          <a:lstStyle/>
          <a:p>
            <a:r>
              <a:rPr lang="en-US" dirty="0">
                <a:sym typeface="Wingdings" panose="05000000000000000000" pitchFamily="2" charset="2"/>
              </a:rPr>
              <a:t>What is the PRIVATE KSTACKS feature?</a:t>
            </a:r>
          </a:p>
          <a:p>
            <a:pPr lvl="1"/>
            <a:r>
              <a:rPr lang="en-US" dirty="0">
                <a:sym typeface="Wingdings" panose="05000000000000000000" pitchFamily="2" charset="2"/>
              </a:rPr>
              <a:t>Private kernel stacks hardening enhancement introduced in </a:t>
            </a:r>
            <a:r>
              <a:rPr lang="en-US" dirty="0" err="1">
                <a:sym typeface="Wingdings" panose="05000000000000000000" pitchFamily="2" charset="2"/>
              </a:rPr>
              <a:t>PaX</a:t>
            </a:r>
            <a:r>
              <a:rPr lang="en-US" dirty="0">
                <a:sym typeface="Wingdings" panose="05000000000000000000" pitchFamily="2" charset="2"/>
              </a:rPr>
              <a:t>/grsecurity around February 2022</a:t>
            </a:r>
          </a:p>
          <a:p>
            <a:pPr lvl="2"/>
            <a:r>
              <a:rPr lang="en-GB" dirty="0">
                <a:sym typeface="Wingdings" panose="05000000000000000000" pitchFamily="2" charset="2"/>
              </a:rPr>
              <a:t>Kernel will disallow access to all process and IRQ kernel stacks except for the ones used by the currently running task on a given CPU</a:t>
            </a:r>
          </a:p>
          <a:p>
            <a:pPr lvl="3"/>
            <a:r>
              <a:rPr lang="en-US" dirty="0"/>
              <a:t>All-but-current process stacks not mapped</a:t>
            </a:r>
          </a:p>
          <a:p>
            <a:pPr lvl="3"/>
            <a:r>
              <a:rPr lang="en-US" sz="1600" dirty="0"/>
              <a:t>IRQ handlers cannot view other CPU IRQ stacks</a:t>
            </a:r>
            <a:endParaRPr lang="en-GB" dirty="0">
              <a:sym typeface="Wingdings" panose="05000000000000000000" pitchFamily="2" charset="2"/>
            </a:endParaRPr>
          </a:p>
          <a:p>
            <a:pPr lvl="2"/>
            <a:r>
              <a:rPr lang="en-GB" dirty="0">
                <a:sym typeface="Wingdings" panose="05000000000000000000" pitchFamily="2" charset="2"/>
              </a:rPr>
              <a:t>This defence mechanism:</a:t>
            </a:r>
          </a:p>
          <a:p>
            <a:pPr lvl="3"/>
            <a:r>
              <a:rPr lang="en-GB" dirty="0">
                <a:sym typeface="Wingdings" panose="05000000000000000000" pitchFamily="2" charset="2"/>
              </a:rPr>
              <a:t>Completes the protection by PAX_RAP_RET and PAX_RAP_XOR</a:t>
            </a:r>
          </a:p>
          <a:p>
            <a:pPr lvl="3"/>
            <a:r>
              <a:rPr lang="en-GB" dirty="0">
                <a:sym typeface="Wingdings" panose="05000000000000000000" pitchFamily="2" charset="2"/>
              </a:rPr>
              <a:t>Prevents cross-kernel stack attacks and stack overflow/underflow attacks</a:t>
            </a:r>
          </a:p>
          <a:p>
            <a:pPr lvl="3"/>
            <a:r>
              <a:rPr lang="en-GB" dirty="0">
                <a:sym typeface="Wingdings" panose="05000000000000000000" pitchFamily="2" charset="2"/>
              </a:rPr>
              <a:t>Addresses attack that caused </a:t>
            </a:r>
            <a:r>
              <a:rPr lang="en-GB" dirty="0">
                <a:sym typeface="Wingdings" panose="05000000000000000000" pitchFamily="2" charset="2"/>
                <a:hlinkClick r:id="rId2"/>
              </a:rPr>
              <a:t>RFG</a:t>
            </a:r>
            <a:r>
              <a:rPr lang="en-GB" dirty="0">
                <a:sym typeface="Wingdings" panose="05000000000000000000" pitchFamily="2" charset="2"/>
              </a:rPr>
              <a:t> to be </a:t>
            </a:r>
            <a:r>
              <a:rPr lang="en-GB" dirty="0">
                <a:sym typeface="Wingdings" panose="05000000000000000000" pitchFamily="2" charset="2"/>
                <a:hlinkClick r:id="rId3"/>
              </a:rPr>
              <a:t>shelved</a:t>
            </a:r>
            <a:r>
              <a:rPr lang="en-GB" dirty="0">
                <a:sym typeface="Wingdings" panose="05000000000000000000" pitchFamily="2" charset="2"/>
              </a:rPr>
              <a:t>, without requiring CET/HW shadow stacks</a:t>
            </a:r>
          </a:p>
          <a:p>
            <a:pPr lvl="4"/>
            <a:r>
              <a:rPr lang="en-US" dirty="0"/>
              <a:t>Return Flow Guard - Microsoft attempt at backward-edge Control-Flow Integration</a:t>
            </a:r>
          </a:p>
          <a:p>
            <a:pPr lvl="4"/>
            <a:r>
              <a:rPr lang="en-US" dirty="0"/>
              <a:t>For shelved reason, see slide 27 of </a:t>
            </a:r>
            <a:r>
              <a:rPr lang="en-GB" dirty="0">
                <a:sym typeface="Wingdings" panose="05000000000000000000" pitchFamily="2" charset="2"/>
                <a:hlinkClick r:id="rId3"/>
              </a:rPr>
              <a:t>The Evolution of CFI Attacks and </a:t>
            </a:r>
            <a:r>
              <a:rPr lang="en-GB" dirty="0" err="1">
                <a:sym typeface="Wingdings" panose="05000000000000000000" pitchFamily="2" charset="2"/>
                <a:hlinkClick r:id="rId3"/>
              </a:rPr>
              <a:t>Defenses</a:t>
            </a:r>
            <a:endParaRPr lang="en-GB" dirty="0">
              <a:sym typeface="Wingdings" panose="05000000000000000000" pitchFamily="2" charset="2"/>
            </a:endParaRPr>
          </a:p>
          <a:p>
            <a:pPr lvl="1"/>
            <a:endParaRPr lang="en-US" dirty="0"/>
          </a:p>
          <a:p>
            <a:pPr lvl="2"/>
            <a:endParaRPr lang="en-US" dirty="0"/>
          </a:p>
          <a:p>
            <a:pPr lvl="2"/>
            <a:endParaRPr lang="en-GB"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2CF2260E-EED3-6D02-F95F-527C8B0F9013}"/>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179833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55A1C3-A278-7AB5-E85F-82F525E50A89}"/>
              </a:ext>
            </a:extLst>
          </p:cNvPr>
          <p:cNvSpPr>
            <a:spLocks noGrp="1"/>
          </p:cNvSpPr>
          <p:nvPr>
            <p:ph type="body" sz="quarter" idx="10"/>
          </p:nvPr>
        </p:nvSpPr>
        <p:spPr/>
        <p:txBody>
          <a:bodyPr>
            <a:normAutofit/>
          </a:bodyPr>
          <a:lstStyle/>
          <a:p>
            <a:r>
              <a:rPr lang="en-US" dirty="0"/>
              <a:t>Virtual Memory (VM) and Memory Management Unit (MMU)</a:t>
            </a:r>
          </a:p>
          <a:p>
            <a:pPr lvl="1"/>
            <a:r>
              <a:rPr lang="en-US" dirty="0"/>
              <a:t>A simplified view:</a:t>
            </a:r>
          </a:p>
          <a:p>
            <a:pPr lvl="2"/>
            <a:r>
              <a:rPr lang="en-US" dirty="0"/>
              <a:t>Software operates within </a:t>
            </a:r>
            <a:r>
              <a:rPr lang="en-US" b="1" dirty="0"/>
              <a:t>many</a:t>
            </a:r>
            <a:r>
              <a:rPr lang="en-US" dirty="0"/>
              <a:t> </a:t>
            </a:r>
            <a:r>
              <a:rPr lang="en-US" b="1" dirty="0"/>
              <a:t>various</a:t>
            </a:r>
            <a:r>
              <a:rPr lang="en-US" dirty="0"/>
              <a:t> virtual address spaces</a:t>
            </a:r>
          </a:p>
          <a:p>
            <a:pPr lvl="2"/>
            <a:r>
              <a:rPr lang="en-US" dirty="0"/>
              <a:t>Hardware operates within a </a:t>
            </a:r>
            <a:r>
              <a:rPr lang="en-US" b="1" dirty="0"/>
              <a:t>single</a:t>
            </a:r>
            <a:r>
              <a:rPr lang="en-US" dirty="0"/>
              <a:t> physical address space</a:t>
            </a:r>
          </a:p>
          <a:p>
            <a:pPr lvl="3"/>
            <a:r>
              <a:rPr lang="en-US" dirty="0"/>
              <a:t>Virtual address != physical address</a:t>
            </a:r>
          </a:p>
          <a:p>
            <a:pPr lvl="4"/>
            <a:r>
              <a:rPr lang="en-US" dirty="0"/>
              <a:t>Translation is needed</a:t>
            </a:r>
          </a:p>
          <a:p>
            <a:endParaRPr lang="en-US" dirty="0"/>
          </a:p>
        </p:txBody>
      </p:sp>
      <p:sp>
        <p:nvSpPr>
          <p:cNvPr id="3" name="Title 2">
            <a:extLst>
              <a:ext uri="{FF2B5EF4-FFF2-40B4-BE49-F238E27FC236}">
                <a16:creationId xmlns:a16="http://schemas.microsoft.com/office/drawing/2014/main" id="{60534FD7-E8AA-836D-A408-C5A80B1829EA}"/>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2878848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89C6E2-1BE9-0375-3563-22F7251EA255}"/>
              </a:ext>
            </a:extLst>
          </p:cNvPr>
          <p:cNvSpPr>
            <a:spLocks noGrp="1"/>
          </p:cNvSpPr>
          <p:nvPr>
            <p:ph type="title"/>
          </p:nvPr>
        </p:nvSpPr>
        <p:spPr/>
        <p:txBody>
          <a:bodyPr/>
          <a:lstStyle/>
          <a:p>
            <a:r>
              <a:rPr lang="en-US" dirty="0" err="1"/>
              <a:t>PaX</a:t>
            </a:r>
            <a:r>
              <a:rPr lang="en-US" dirty="0"/>
              <a:t>/grsecurity PRIVATE KSTACKS – Example (without)</a:t>
            </a:r>
            <a:endParaRPr lang="pl-PL" dirty="0"/>
          </a:p>
        </p:txBody>
      </p:sp>
      <p:sp>
        <p:nvSpPr>
          <p:cNvPr id="5" name="Rectangle 3">
            <a:extLst>
              <a:ext uri="{FF2B5EF4-FFF2-40B4-BE49-F238E27FC236}">
                <a16:creationId xmlns:a16="http://schemas.microsoft.com/office/drawing/2014/main" id="{E4CD3345-6952-4F67-AAEC-2DBFB7454AAA}"/>
              </a:ext>
            </a:extLst>
          </p:cNvPr>
          <p:cNvSpPr/>
          <p:nvPr/>
        </p:nvSpPr>
        <p:spPr>
          <a:xfrm>
            <a:off x="758638" y="1931765"/>
            <a:ext cx="4229100" cy="395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extBox 4">
            <a:extLst>
              <a:ext uri="{FF2B5EF4-FFF2-40B4-BE49-F238E27FC236}">
                <a16:creationId xmlns:a16="http://schemas.microsoft.com/office/drawing/2014/main" id="{177C9C16-7406-498F-8435-F2090F34D90A}"/>
              </a:ext>
            </a:extLst>
          </p:cNvPr>
          <p:cNvSpPr txBox="1"/>
          <p:nvPr/>
        </p:nvSpPr>
        <p:spPr>
          <a:xfrm>
            <a:off x="2521168" y="1531655"/>
            <a:ext cx="70403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Lato" panose="020F0502020204030203" pitchFamily="34" charset="0"/>
                <a:cs typeface="Lato" panose="020F0502020204030203" pitchFamily="34" charset="0"/>
              </a:rPr>
              <a:t>Task</a:t>
            </a:r>
          </a:p>
        </p:txBody>
      </p:sp>
      <p:sp>
        <p:nvSpPr>
          <p:cNvPr id="7" name="TextBox 5">
            <a:extLst>
              <a:ext uri="{FF2B5EF4-FFF2-40B4-BE49-F238E27FC236}">
                <a16:creationId xmlns:a16="http://schemas.microsoft.com/office/drawing/2014/main" id="{CD147E09-142F-4C9C-8900-64CCC58CCBA2}"/>
              </a:ext>
            </a:extLst>
          </p:cNvPr>
          <p:cNvSpPr txBox="1"/>
          <p:nvPr/>
        </p:nvSpPr>
        <p:spPr>
          <a:xfrm>
            <a:off x="8136010" y="1531655"/>
            <a:ext cx="2138727"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latin typeface="Lato" panose="020F0502020204030203" pitchFamily="34" charset="0"/>
                <a:cs typeface="Lato" panose="020F0502020204030203" pitchFamily="34" charset="0"/>
              </a:rPr>
              <a:t>Workthread</a:t>
            </a:r>
            <a:r>
              <a:rPr lang="en-US" sz="2000" dirty="0">
                <a:latin typeface="Lato" panose="020F0502020204030203" pitchFamily="34" charset="0"/>
                <a:cs typeface="Lato" panose="020F0502020204030203" pitchFamily="34" charset="0"/>
              </a:rPr>
              <a:t> Task</a:t>
            </a:r>
          </a:p>
        </p:txBody>
      </p:sp>
      <p:sp>
        <p:nvSpPr>
          <p:cNvPr id="8" name="Rectangle 6">
            <a:extLst>
              <a:ext uri="{FF2B5EF4-FFF2-40B4-BE49-F238E27FC236}">
                <a16:creationId xmlns:a16="http://schemas.microsoft.com/office/drawing/2014/main" id="{BD3C59A7-54A8-440D-8B99-FFB69BF94EA3}"/>
              </a:ext>
            </a:extLst>
          </p:cNvPr>
          <p:cNvSpPr/>
          <p:nvPr/>
        </p:nvSpPr>
        <p:spPr>
          <a:xfrm>
            <a:off x="7045138" y="1931765"/>
            <a:ext cx="4229100" cy="39559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accent5"/>
              </a:solidFill>
            </a:endParaRPr>
          </a:p>
        </p:txBody>
      </p:sp>
      <p:sp>
        <p:nvSpPr>
          <p:cNvPr id="9" name="TextBox 7">
            <a:extLst>
              <a:ext uri="{FF2B5EF4-FFF2-40B4-BE49-F238E27FC236}">
                <a16:creationId xmlns:a16="http://schemas.microsoft.com/office/drawing/2014/main" id="{85D24A6C-0241-4C26-97BE-20A1645EC37C}"/>
              </a:ext>
            </a:extLst>
          </p:cNvPr>
          <p:cNvSpPr txBox="1"/>
          <p:nvPr/>
        </p:nvSpPr>
        <p:spPr>
          <a:xfrm>
            <a:off x="3108430" y="5941926"/>
            <a:ext cx="5633273"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latin typeface="Lato" panose="020F0502020204030203" pitchFamily="34" charset="0"/>
                <a:cs typeface="Lato" panose="020F0502020204030203" pitchFamily="34" charset="0"/>
              </a:rPr>
              <a:t>crypto_shash_digest</a:t>
            </a:r>
            <a:r>
              <a:rPr lang="en-US" sz="2000" dirty="0">
                <a:latin typeface="Lato" panose="020F0502020204030203" pitchFamily="34" charset="0"/>
                <a:cs typeface="Lato" panose="020F0502020204030203" pitchFamily="34" charset="0"/>
              </a:rPr>
              <a:t>(desc, </a:t>
            </a:r>
            <a:r>
              <a:rPr lang="en-US" sz="2000" dirty="0" err="1">
                <a:latin typeface="Lato" panose="020F0502020204030203" pitchFamily="34" charset="0"/>
                <a:cs typeface="Lato" panose="020F0502020204030203" pitchFamily="34" charset="0"/>
              </a:rPr>
              <a:t>in_data</a:t>
            </a:r>
            <a:r>
              <a:rPr lang="en-US" sz="2000" dirty="0">
                <a:latin typeface="Lato" panose="020F0502020204030203" pitchFamily="34" charset="0"/>
                <a:cs typeface="Lato" panose="020F0502020204030203" pitchFamily="34" charset="0"/>
              </a:rPr>
              <a:t>, </a:t>
            </a:r>
            <a:r>
              <a:rPr lang="en-US" sz="2000" dirty="0" err="1">
                <a:latin typeface="Lato" panose="020F0502020204030203" pitchFamily="34" charset="0"/>
                <a:cs typeface="Lato" panose="020F0502020204030203" pitchFamily="34" charset="0"/>
              </a:rPr>
              <a:t>len</a:t>
            </a:r>
            <a:r>
              <a:rPr lang="en-US" sz="2000" dirty="0">
                <a:latin typeface="Lato" panose="020F0502020204030203" pitchFamily="34" charset="0"/>
                <a:cs typeface="Lato" panose="020F0502020204030203" pitchFamily="34" charset="0"/>
              </a:rPr>
              <a:t>, &amp;</a:t>
            </a:r>
            <a:r>
              <a:rPr lang="en-US" sz="2000" dirty="0" err="1">
                <a:latin typeface="Lato" panose="020F0502020204030203" pitchFamily="34" charset="0"/>
                <a:cs typeface="Lato" panose="020F0502020204030203" pitchFamily="34" charset="0"/>
              </a:rPr>
              <a:t>outbuf</a:t>
            </a:r>
            <a:r>
              <a:rPr lang="en-US" sz="2000" dirty="0">
                <a:latin typeface="Lato" panose="020F0502020204030203" pitchFamily="34" charset="0"/>
                <a:cs typeface="Lato" panose="020F0502020204030203" pitchFamily="34" charset="0"/>
              </a:rPr>
              <a:t>);</a:t>
            </a:r>
          </a:p>
        </p:txBody>
      </p:sp>
      <p:sp>
        <p:nvSpPr>
          <p:cNvPr id="10" name="Rectangle 9">
            <a:extLst>
              <a:ext uri="{FF2B5EF4-FFF2-40B4-BE49-F238E27FC236}">
                <a16:creationId xmlns:a16="http://schemas.microsoft.com/office/drawing/2014/main" id="{68757B8F-B204-46BD-8E26-555A1F31891D}"/>
              </a:ext>
            </a:extLst>
          </p:cNvPr>
          <p:cNvSpPr/>
          <p:nvPr/>
        </p:nvSpPr>
        <p:spPr>
          <a:xfrm>
            <a:off x="3225207" y="2207959"/>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Process Stack</a:t>
            </a:r>
          </a:p>
        </p:txBody>
      </p:sp>
      <p:sp>
        <p:nvSpPr>
          <p:cNvPr id="11" name="Rectangle 10">
            <a:extLst>
              <a:ext uri="{FF2B5EF4-FFF2-40B4-BE49-F238E27FC236}">
                <a16:creationId xmlns:a16="http://schemas.microsoft.com/office/drawing/2014/main" id="{5B721AF6-FDB2-480F-BB4E-A39D6F6B390B}"/>
              </a:ext>
            </a:extLst>
          </p:cNvPr>
          <p:cNvSpPr/>
          <p:nvPr/>
        </p:nvSpPr>
        <p:spPr>
          <a:xfrm>
            <a:off x="7263806" y="2206356"/>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Task Struct</a:t>
            </a:r>
          </a:p>
        </p:txBody>
      </p:sp>
      <p:sp>
        <p:nvSpPr>
          <p:cNvPr id="12" name="Rectangle 11">
            <a:extLst>
              <a:ext uri="{FF2B5EF4-FFF2-40B4-BE49-F238E27FC236}">
                <a16:creationId xmlns:a16="http://schemas.microsoft.com/office/drawing/2014/main" id="{51293247-5CF3-4D6B-8CA3-1D42E83FECA9}"/>
              </a:ext>
            </a:extLst>
          </p:cNvPr>
          <p:cNvSpPr/>
          <p:nvPr/>
        </p:nvSpPr>
        <p:spPr>
          <a:xfrm>
            <a:off x="9397350" y="2257277"/>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Process Stack</a:t>
            </a:r>
          </a:p>
        </p:txBody>
      </p:sp>
      <p:sp>
        <p:nvSpPr>
          <p:cNvPr id="13" name="Rectangle 12">
            <a:extLst>
              <a:ext uri="{FF2B5EF4-FFF2-40B4-BE49-F238E27FC236}">
                <a16:creationId xmlns:a16="http://schemas.microsoft.com/office/drawing/2014/main" id="{140CDFD6-7B42-4888-8BE7-C6940B6FAED0}"/>
              </a:ext>
            </a:extLst>
          </p:cNvPr>
          <p:cNvSpPr/>
          <p:nvPr/>
        </p:nvSpPr>
        <p:spPr>
          <a:xfrm>
            <a:off x="9397350" y="4592355"/>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retaddr2</a:t>
            </a:r>
          </a:p>
        </p:txBody>
      </p:sp>
      <p:sp>
        <p:nvSpPr>
          <p:cNvPr id="14" name="Rectangle 13">
            <a:extLst>
              <a:ext uri="{FF2B5EF4-FFF2-40B4-BE49-F238E27FC236}">
                <a16:creationId xmlns:a16="http://schemas.microsoft.com/office/drawing/2014/main" id="{70416863-748D-4501-A3AB-46DDCB7E1B24}"/>
              </a:ext>
            </a:extLst>
          </p:cNvPr>
          <p:cNvSpPr/>
          <p:nvPr/>
        </p:nvSpPr>
        <p:spPr>
          <a:xfrm>
            <a:off x="9411377" y="3189866"/>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retaddr1</a:t>
            </a:r>
          </a:p>
        </p:txBody>
      </p:sp>
      <p:sp>
        <p:nvSpPr>
          <p:cNvPr id="15" name="Rectangle 14">
            <a:extLst>
              <a:ext uri="{FF2B5EF4-FFF2-40B4-BE49-F238E27FC236}">
                <a16:creationId xmlns:a16="http://schemas.microsoft.com/office/drawing/2014/main" id="{A1EF56D4-1B8B-4E26-91F2-42100704D8BA}"/>
              </a:ext>
            </a:extLst>
          </p:cNvPr>
          <p:cNvSpPr/>
          <p:nvPr/>
        </p:nvSpPr>
        <p:spPr>
          <a:xfrm>
            <a:off x="1046815" y="2200067"/>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Task Struct</a:t>
            </a:r>
          </a:p>
        </p:txBody>
      </p:sp>
      <p:sp>
        <p:nvSpPr>
          <p:cNvPr id="16" name="Rectangle 15">
            <a:extLst>
              <a:ext uri="{FF2B5EF4-FFF2-40B4-BE49-F238E27FC236}">
                <a16:creationId xmlns:a16="http://schemas.microsoft.com/office/drawing/2014/main" id="{16CE653C-891A-4E5E-8FC8-06A2BADB288C}"/>
              </a:ext>
            </a:extLst>
          </p:cNvPr>
          <p:cNvSpPr/>
          <p:nvPr/>
        </p:nvSpPr>
        <p:spPr>
          <a:xfrm>
            <a:off x="3225205" y="3189866"/>
            <a:ext cx="1572030" cy="3429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retaddr1</a:t>
            </a:r>
          </a:p>
        </p:txBody>
      </p:sp>
      <p:sp>
        <p:nvSpPr>
          <p:cNvPr id="17" name="Rectangle 16">
            <a:extLst>
              <a:ext uri="{FF2B5EF4-FFF2-40B4-BE49-F238E27FC236}">
                <a16:creationId xmlns:a16="http://schemas.microsoft.com/office/drawing/2014/main" id="{CA70C267-92CD-40FD-AFCD-4CFE58F3B5DC}"/>
              </a:ext>
            </a:extLst>
          </p:cNvPr>
          <p:cNvSpPr/>
          <p:nvPr/>
        </p:nvSpPr>
        <p:spPr>
          <a:xfrm>
            <a:off x="3225205" y="4592355"/>
            <a:ext cx="1572030" cy="7874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char </a:t>
            </a:r>
            <a:r>
              <a:rPr lang="en-US" dirty="0" err="1"/>
              <a:t>outbuf</a:t>
            </a:r>
            <a:r>
              <a:rPr lang="en-US" dirty="0"/>
              <a:t>[32];</a:t>
            </a:r>
          </a:p>
        </p:txBody>
      </p:sp>
      <p:sp>
        <p:nvSpPr>
          <p:cNvPr id="18" name="Arrow: Right 17">
            <a:extLst>
              <a:ext uri="{FF2B5EF4-FFF2-40B4-BE49-F238E27FC236}">
                <a16:creationId xmlns:a16="http://schemas.microsoft.com/office/drawing/2014/main" id="{9986048A-6F36-4600-8F47-5B3B8AAA5B00}"/>
              </a:ext>
            </a:extLst>
          </p:cNvPr>
          <p:cNvSpPr/>
          <p:nvPr/>
        </p:nvSpPr>
        <p:spPr>
          <a:xfrm>
            <a:off x="758639" y="5913154"/>
            <a:ext cx="2235200" cy="52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calls</a:t>
            </a:r>
          </a:p>
        </p:txBody>
      </p:sp>
      <p:sp>
        <p:nvSpPr>
          <p:cNvPr id="19" name="Arrow: Right 18">
            <a:extLst>
              <a:ext uri="{FF2B5EF4-FFF2-40B4-BE49-F238E27FC236}">
                <a16:creationId xmlns:a16="http://schemas.microsoft.com/office/drawing/2014/main" id="{40CA3045-C278-43BC-A98B-064106B4A633}"/>
              </a:ext>
            </a:extLst>
          </p:cNvPr>
          <p:cNvSpPr/>
          <p:nvPr/>
        </p:nvSpPr>
        <p:spPr>
          <a:xfrm flipH="1">
            <a:off x="8741703" y="5913153"/>
            <a:ext cx="2535247" cy="526189"/>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Writes to </a:t>
            </a:r>
            <a:r>
              <a:rPr lang="en-US" dirty="0" err="1"/>
              <a:t>outbuf</a:t>
            </a:r>
            <a:endParaRPr lang="en-US" dirty="0"/>
          </a:p>
        </p:txBody>
      </p:sp>
      <p:cxnSp>
        <p:nvCxnSpPr>
          <p:cNvPr id="20" name="Straight Arrow Connector 20">
            <a:extLst>
              <a:ext uri="{FF2B5EF4-FFF2-40B4-BE49-F238E27FC236}">
                <a16:creationId xmlns:a16="http://schemas.microsoft.com/office/drawing/2014/main" id="{090B17E2-EAD4-402A-BF81-3AB5CE1A1391}"/>
              </a:ext>
            </a:extLst>
          </p:cNvPr>
          <p:cNvCxnSpPr/>
          <p:nvPr/>
        </p:nvCxnSpPr>
        <p:spPr>
          <a:xfrm flipH="1">
            <a:off x="5001765" y="3360455"/>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1">
            <a:extLst>
              <a:ext uri="{FF2B5EF4-FFF2-40B4-BE49-F238E27FC236}">
                <a16:creationId xmlns:a16="http://schemas.microsoft.com/office/drawing/2014/main" id="{4D009FBF-A829-441F-A8A7-E8F43C274520}"/>
              </a:ext>
            </a:extLst>
          </p:cNvPr>
          <p:cNvSpPr txBox="1"/>
          <p:nvPr/>
        </p:nvSpPr>
        <p:spPr>
          <a:xfrm>
            <a:off x="4999171" y="2966565"/>
            <a:ext cx="2034531"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Lato" panose="020F0502020204030203" pitchFamily="34" charset="0"/>
                <a:cs typeface="Lato" panose="020F0502020204030203" pitchFamily="34" charset="0"/>
              </a:rPr>
              <a:t>Can corrupt </a:t>
            </a:r>
            <a:r>
              <a:rPr lang="en-US" sz="1600" dirty="0" err="1">
                <a:latin typeface="Lato" panose="020F0502020204030203" pitchFamily="34" charset="0"/>
                <a:cs typeface="Lato" panose="020F0502020204030203" pitchFamily="34" charset="0"/>
              </a:rPr>
              <a:t>retaddr</a:t>
            </a:r>
            <a:r>
              <a:rPr lang="en-US" sz="1600" dirty="0">
                <a:latin typeface="Lato" panose="020F0502020204030203" pitchFamily="34" charset="0"/>
                <a:cs typeface="Lato" panose="020F0502020204030203" pitchFamily="34" charset="0"/>
              </a:rPr>
              <a:t>!</a:t>
            </a:r>
          </a:p>
        </p:txBody>
      </p:sp>
      <p:cxnSp>
        <p:nvCxnSpPr>
          <p:cNvPr id="22" name="Straight Arrow Connector 22">
            <a:extLst>
              <a:ext uri="{FF2B5EF4-FFF2-40B4-BE49-F238E27FC236}">
                <a16:creationId xmlns:a16="http://schemas.microsoft.com/office/drawing/2014/main" id="{739529E6-EB18-4990-9B54-6191C2A93BAF}"/>
              </a:ext>
            </a:extLst>
          </p:cNvPr>
          <p:cNvCxnSpPr/>
          <p:nvPr/>
        </p:nvCxnSpPr>
        <p:spPr>
          <a:xfrm flipH="1">
            <a:off x="5015792" y="5125755"/>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3">
            <a:extLst>
              <a:ext uri="{FF2B5EF4-FFF2-40B4-BE49-F238E27FC236}">
                <a16:creationId xmlns:a16="http://schemas.microsoft.com/office/drawing/2014/main" id="{02CC6A33-6C9B-41B3-97EB-9D5ED226EF4D}"/>
              </a:ext>
            </a:extLst>
          </p:cNvPr>
          <p:cNvSpPr txBox="1"/>
          <p:nvPr/>
        </p:nvSpPr>
        <p:spPr>
          <a:xfrm>
            <a:off x="5114915" y="4540980"/>
            <a:ext cx="203453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Lato" panose="020F0502020204030203" pitchFamily="34" charset="0"/>
                <a:cs typeface="Lato" panose="020F0502020204030203" pitchFamily="34" charset="0"/>
              </a:rPr>
              <a:t>But needs to write to </a:t>
            </a:r>
            <a:r>
              <a:rPr lang="en-US" sz="1600" dirty="0" err="1">
                <a:latin typeface="Lato" panose="020F0502020204030203" pitchFamily="34" charset="0"/>
                <a:cs typeface="Lato" panose="020F0502020204030203" pitchFamily="34" charset="0"/>
              </a:rPr>
              <a:t>outbuf</a:t>
            </a:r>
            <a:r>
              <a:rPr lang="en-US" sz="1600" dirty="0">
                <a:latin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534403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3C064-6CC1-AABB-A262-CC58725C2A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BD8B21-C530-359A-8607-A05BFA213B61}"/>
              </a:ext>
            </a:extLst>
          </p:cNvPr>
          <p:cNvSpPr>
            <a:spLocks noGrp="1"/>
          </p:cNvSpPr>
          <p:nvPr>
            <p:ph type="body" sz="quarter" idx="10"/>
          </p:nvPr>
        </p:nvSpPr>
        <p:spPr/>
        <p:txBody>
          <a:bodyPr>
            <a:normAutofit/>
          </a:bodyPr>
          <a:lstStyle/>
          <a:p>
            <a:r>
              <a:rPr lang="en-GB" dirty="0">
                <a:sym typeface="Wingdings" panose="05000000000000000000" pitchFamily="2" charset="2"/>
              </a:rPr>
              <a:t>We have two tasks of many on the system</a:t>
            </a:r>
          </a:p>
          <a:p>
            <a:pPr lvl="1"/>
            <a:r>
              <a:rPr lang="en-GB" dirty="0">
                <a:sym typeface="Wingdings" panose="05000000000000000000" pitchFamily="2" charset="2"/>
              </a:rPr>
              <a:t>A waiting task that just called a synchronous crypto API that will provide a hash digest in its on-stack output buffer</a:t>
            </a:r>
          </a:p>
          <a:p>
            <a:pPr lvl="1"/>
            <a:r>
              <a:rPr lang="en-GB" dirty="0">
                <a:sym typeface="Wingdings" panose="05000000000000000000" pitchFamily="2" charset="2"/>
              </a:rPr>
              <a:t>A running </a:t>
            </a:r>
            <a:r>
              <a:rPr lang="en-GB" dirty="0" err="1">
                <a:sym typeface="Wingdings" panose="05000000000000000000" pitchFamily="2" charset="2"/>
              </a:rPr>
              <a:t>workthread</a:t>
            </a:r>
            <a:r>
              <a:rPr lang="en-GB" dirty="0">
                <a:sym typeface="Wingdings" panose="05000000000000000000" pitchFamily="2" charset="2"/>
              </a:rPr>
              <a:t> task doing the actual work</a:t>
            </a:r>
          </a:p>
          <a:p>
            <a:pPr lvl="1"/>
            <a:endParaRPr lang="en-GB" dirty="0">
              <a:sym typeface="Wingdings" panose="05000000000000000000" pitchFamily="2" charset="2"/>
            </a:endParaRPr>
          </a:p>
          <a:p>
            <a:r>
              <a:rPr lang="en-GB" dirty="0">
                <a:sym typeface="Wingdings" panose="05000000000000000000" pitchFamily="2" charset="2"/>
              </a:rPr>
              <a:t>Without PRIVATE KSTACKS</a:t>
            </a:r>
          </a:p>
          <a:p>
            <a:pPr lvl="1"/>
            <a:r>
              <a:rPr lang="en-GB" dirty="0">
                <a:sym typeface="Wingdings" panose="05000000000000000000" pitchFamily="2" charset="2"/>
              </a:rPr>
              <a:t>The </a:t>
            </a:r>
            <a:r>
              <a:rPr lang="en-GB" dirty="0" err="1">
                <a:sym typeface="Wingdings" panose="05000000000000000000" pitchFamily="2" charset="2"/>
              </a:rPr>
              <a:t>workthread</a:t>
            </a:r>
            <a:r>
              <a:rPr lang="en-GB" dirty="0">
                <a:sym typeface="Wingdings" panose="05000000000000000000" pitchFamily="2" charset="2"/>
              </a:rPr>
              <a:t> task needs to write to a buffer on the waiting task’s stack</a:t>
            </a:r>
          </a:p>
          <a:p>
            <a:pPr lvl="1"/>
            <a:r>
              <a:rPr lang="en-GB" dirty="0">
                <a:sym typeface="Wingdings" panose="05000000000000000000" pitchFamily="2" charset="2"/>
              </a:rPr>
              <a:t>But, this also allows bugs existing in that code to corrupt other parts of the other task’s stack</a:t>
            </a:r>
          </a:p>
          <a:p>
            <a:pPr lvl="2"/>
            <a:r>
              <a:rPr lang="en-GB" dirty="0">
                <a:sym typeface="Wingdings" panose="05000000000000000000" pitchFamily="2" charset="2"/>
              </a:rPr>
              <a:t>Including its other local variables or return addresses</a:t>
            </a:r>
          </a:p>
          <a:p>
            <a:pPr lvl="1"/>
            <a:endParaRPr lang="en-US" dirty="0"/>
          </a:p>
          <a:p>
            <a:pPr lvl="2"/>
            <a:endParaRPr lang="en-US" dirty="0"/>
          </a:p>
          <a:p>
            <a:pPr lvl="2"/>
            <a:endParaRPr lang="en-GB"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B531BAC9-1118-B03C-AB4A-5D656E148C9F}"/>
              </a:ext>
            </a:extLst>
          </p:cNvPr>
          <p:cNvSpPr>
            <a:spLocks noGrp="1"/>
          </p:cNvSpPr>
          <p:nvPr>
            <p:ph type="title"/>
          </p:nvPr>
        </p:nvSpPr>
        <p:spPr/>
        <p:txBody>
          <a:bodyPr>
            <a:normAutofit/>
          </a:bodyPr>
          <a:lstStyle/>
          <a:p>
            <a:r>
              <a:rPr lang="en-US" dirty="0" err="1"/>
              <a:t>PaX</a:t>
            </a:r>
            <a:r>
              <a:rPr lang="en-US" dirty="0"/>
              <a:t>/grsecurity PRIVATE KSTACKS – Example (without)</a:t>
            </a:r>
          </a:p>
        </p:txBody>
      </p:sp>
    </p:spTree>
    <p:extLst>
      <p:ext uri="{BB962C8B-B14F-4D97-AF65-F5344CB8AC3E}">
        <p14:creationId xmlns:p14="http://schemas.microsoft.com/office/powerpoint/2010/main" val="1575461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D9266D6-BBA7-F53E-9E2C-457D1074D02E}"/>
              </a:ext>
            </a:extLst>
          </p:cNvPr>
          <p:cNvSpPr>
            <a:spLocks noGrp="1"/>
          </p:cNvSpPr>
          <p:nvPr>
            <p:ph type="title"/>
          </p:nvPr>
        </p:nvSpPr>
        <p:spPr/>
        <p:txBody>
          <a:bodyPr/>
          <a:lstStyle/>
          <a:p>
            <a:r>
              <a:rPr lang="en-US" dirty="0" err="1"/>
              <a:t>PaX</a:t>
            </a:r>
            <a:r>
              <a:rPr lang="en-US" dirty="0"/>
              <a:t>/grsecurity PRIVATE KSTACKS – Example (with)</a:t>
            </a:r>
            <a:endParaRPr lang="pl-PL" dirty="0"/>
          </a:p>
        </p:txBody>
      </p:sp>
      <p:sp>
        <p:nvSpPr>
          <p:cNvPr id="4" name="Rectangle 3">
            <a:extLst>
              <a:ext uri="{FF2B5EF4-FFF2-40B4-BE49-F238E27FC236}">
                <a16:creationId xmlns:a16="http://schemas.microsoft.com/office/drawing/2014/main" id="{E4CD3345-6952-4F67-AAEC-2DBFB7454AAA}"/>
              </a:ext>
            </a:extLst>
          </p:cNvPr>
          <p:cNvSpPr/>
          <p:nvPr/>
        </p:nvSpPr>
        <p:spPr>
          <a:xfrm>
            <a:off x="838200" y="2076514"/>
            <a:ext cx="4229100" cy="395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177C9C16-7406-498F-8435-F2090F34D90A}"/>
              </a:ext>
            </a:extLst>
          </p:cNvPr>
          <p:cNvSpPr txBox="1"/>
          <p:nvPr/>
        </p:nvSpPr>
        <p:spPr>
          <a:xfrm>
            <a:off x="2600730" y="1676404"/>
            <a:ext cx="70403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Lato" panose="020F0502020204030203" pitchFamily="34" charset="0"/>
                <a:cs typeface="Lato" panose="020F0502020204030203" pitchFamily="34" charset="0"/>
              </a:rPr>
              <a:t>Task</a:t>
            </a:r>
          </a:p>
        </p:txBody>
      </p:sp>
      <p:sp>
        <p:nvSpPr>
          <p:cNvPr id="6" name="TextBox 5">
            <a:extLst>
              <a:ext uri="{FF2B5EF4-FFF2-40B4-BE49-F238E27FC236}">
                <a16:creationId xmlns:a16="http://schemas.microsoft.com/office/drawing/2014/main" id="{CD147E09-142F-4C9C-8900-64CCC58CCBA2}"/>
              </a:ext>
            </a:extLst>
          </p:cNvPr>
          <p:cNvSpPr txBox="1"/>
          <p:nvPr/>
        </p:nvSpPr>
        <p:spPr>
          <a:xfrm>
            <a:off x="8215572" y="1676404"/>
            <a:ext cx="2138727"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latin typeface="Lato" panose="020F0502020204030203" pitchFamily="34" charset="0"/>
                <a:cs typeface="Lato" panose="020F0502020204030203" pitchFamily="34" charset="0"/>
              </a:rPr>
              <a:t>Workthread</a:t>
            </a:r>
            <a:r>
              <a:rPr lang="en-US" sz="2000" dirty="0">
                <a:latin typeface="Lato" panose="020F0502020204030203" pitchFamily="34" charset="0"/>
                <a:cs typeface="Lato" panose="020F0502020204030203" pitchFamily="34" charset="0"/>
              </a:rPr>
              <a:t> Task</a:t>
            </a:r>
          </a:p>
        </p:txBody>
      </p:sp>
      <p:sp>
        <p:nvSpPr>
          <p:cNvPr id="7" name="Rectangle 6">
            <a:extLst>
              <a:ext uri="{FF2B5EF4-FFF2-40B4-BE49-F238E27FC236}">
                <a16:creationId xmlns:a16="http://schemas.microsoft.com/office/drawing/2014/main" id="{BD3C59A7-54A8-440D-8B99-FFB69BF94EA3}"/>
              </a:ext>
            </a:extLst>
          </p:cNvPr>
          <p:cNvSpPr/>
          <p:nvPr/>
        </p:nvSpPr>
        <p:spPr>
          <a:xfrm>
            <a:off x="7124700" y="2076514"/>
            <a:ext cx="4229100" cy="39559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accent5"/>
              </a:solidFill>
            </a:endParaRPr>
          </a:p>
        </p:txBody>
      </p:sp>
      <p:sp>
        <p:nvSpPr>
          <p:cNvPr id="8" name="Rectangle 9">
            <a:extLst>
              <a:ext uri="{FF2B5EF4-FFF2-40B4-BE49-F238E27FC236}">
                <a16:creationId xmlns:a16="http://schemas.microsoft.com/office/drawing/2014/main" id="{68757B8F-B204-46BD-8E26-555A1F31891D}"/>
              </a:ext>
            </a:extLst>
          </p:cNvPr>
          <p:cNvSpPr/>
          <p:nvPr/>
        </p:nvSpPr>
        <p:spPr>
          <a:xfrm>
            <a:off x="3304769" y="2352708"/>
            <a:ext cx="1572030" cy="3400395"/>
          </a:xfrm>
          <a:prstGeom prst="rect">
            <a:avLst/>
          </a:prstGeom>
          <a:solidFill>
            <a:schemeClr val="accent3">
              <a:alpha val="70000"/>
            </a:schemeClr>
          </a:solidFill>
          <a:ln>
            <a:solidFill>
              <a:schemeClr val="accent3">
                <a:shade val="5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Unmapped Process Stack</a:t>
            </a:r>
          </a:p>
        </p:txBody>
      </p:sp>
      <p:sp>
        <p:nvSpPr>
          <p:cNvPr id="9" name="Rectangle 10">
            <a:extLst>
              <a:ext uri="{FF2B5EF4-FFF2-40B4-BE49-F238E27FC236}">
                <a16:creationId xmlns:a16="http://schemas.microsoft.com/office/drawing/2014/main" id="{5B721AF6-FDB2-480F-BB4E-A39D6F6B390B}"/>
              </a:ext>
            </a:extLst>
          </p:cNvPr>
          <p:cNvSpPr/>
          <p:nvPr/>
        </p:nvSpPr>
        <p:spPr>
          <a:xfrm>
            <a:off x="7343368" y="2351105"/>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Task Struct</a:t>
            </a:r>
          </a:p>
        </p:txBody>
      </p:sp>
      <p:sp>
        <p:nvSpPr>
          <p:cNvPr id="10" name="Rectangle 11">
            <a:extLst>
              <a:ext uri="{FF2B5EF4-FFF2-40B4-BE49-F238E27FC236}">
                <a16:creationId xmlns:a16="http://schemas.microsoft.com/office/drawing/2014/main" id="{51293247-5CF3-4D6B-8CA3-1D42E83FECA9}"/>
              </a:ext>
            </a:extLst>
          </p:cNvPr>
          <p:cNvSpPr/>
          <p:nvPr/>
        </p:nvSpPr>
        <p:spPr>
          <a:xfrm>
            <a:off x="9476912" y="2402026"/>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Process Stack</a:t>
            </a:r>
          </a:p>
        </p:txBody>
      </p:sp>
      <p:sp>
        <p:nvSpPr>
          <p:cNvPr id="11" name="Rectangle 12">
            <a:extLst>
              <a:ext uri="{FF2B5EF4-FFF2-40B4-BE49-F238E27FC236}">
                <a16:creationId xmlns:a16="http://schemas.microsoft.com/office/drawing/2014/main" id="{140CDFD6-7B42-4888-8BE7-C6940B6FAED0}"/>
              </a:ext>
            </a:extLst>
          </p:cNvPr>
          <p:cNvSpPr/>
          <p:nvPr/>
        </p:nvSpPr>
        <p:spPr>
          <a:xfrm>
            <a:off x="9476912" y="4737104"/>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retaddr2</a:t>
            </a:r>
          </a:p>
        </p:txBody>
      </p:sp>
      <p:sp>
        <p:nvSpPr>
          <p:cNvPr id="12" name="Rectangle 13">
            <a:extLst>
              <a:ext uri="{FF2B5EF4-FFF2-40B4-BE49-F238E27FC236}">
                <a16:creationId xmlns:a16="http://schemas.microsoft.com/office/drawing/2014/main" id="{70416863-748D-4501-A3AB-46DDCB7E1B24}"/>
              </a:ext>
            </a:extLst>
          </p:cNvPr>
          <p:cNvSpPr/>
          <p:nvPr/>
        </p:nvSpPr>
        <p:spPr>
          <a:xfrm>
            <a:off x="9490939" y="3334615"/>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retaddr1</a:t>
            </a:r>
          </a:p>
        </p:txBody>
      </p:sp>
      <p:sp>
        <p:nvSpPr>
          <p:cNvPr id="13" name="Rectangle 14">
            <a:extLst>
              <a:ext uri="{FF2B5EF4-FFF2-40B4-BE49-F238E27FC236}">
                <a16:creationId xmlns:a16="http://schemas.microsoft.com/office/drawing/2014/main" id="{A1EF56D4-1B8B-4E26-91F2-42100704D8BA}"/>
              </a:ext>
            </a:extLst>
          </p:cNvPr>
          <p:cNvSpPr/>
          <p:nvPr/>
        </p:nvSpPr>
        <p:spPr>
          <a:xfrm>
            <a:off x="1126377" y="2344816"/>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Task Struct</a:t>
            </a:r>
          </a:p>
        </p:txBody>
      </p:sp>
      <p:sp>
        <p:nvSpPr>
          <p:cNvPr id="14" name="Rectangle 15">
            <a:extLst>
              <a:ext uri="{FF2B5EF4-FFF2-40B4-BE49-F238E27FC236}">
                <a16:creationId xmlns:a16="http://schemas.microsoft.com/office/drawing/2014/main" id="{16CE653C-891A-4E5E-8FC8-06A2BADB288C}"/>
              </a:ext>
            </a:extLst>
          </p:cNvPr>
          <p:cNvSpPr/>
          <p:nvPr/>
        </p:nvSpPr>
        <p:spPr>
          <a:xfrm>
            <a:off x="3304767" y="3334615"/>
            <a:ext cx="1572030" cy="342900"/>
          </a:xfrm>
          <a:prstGeom prst="rect">
            <a:avLst/>
          </a:prstGeom>
          <a:solidFill>
            <a:schemeClr val="accent5">
              <a:alpha val="40000"/>
            </a:schemeClr>
          </a:solidFill>
          <a:ln>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retaddr1</a:t>
            </a:r>
          </a:p>
        </p:txBody>
      </p:sp>
      <p:cxnSp>
        <p:nvCxnSpPr>
          <p:cNvPr id="15" name="Straight Arrow Connector 20">
            <a:extLst>
              <a:ext uri="{FF2B5EF4-FFF2-40B4-BE49-F238E27FC236}">
                <a16:creationId xmlns:a16="http://schemas.microsoft.com/office/drawing/2014/main" id="{090B17E2-EAD4-402A-BF81-3AB5CE1A1391}"/>
              </a:ext>
            </a:extLst>
          </p:cNvPr>
          <p:cNvCxnSpPr/>
          <p:nvPr/>
        </p:nvCxnSpPr>
        <p:spPr>
          <a:xfrm flipH="1">
            <a:off x="5081327" y="3505204"/>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21">
            <a:extLst>
              <a:ext uri="{FF2B5EF4-FFF2-40B4-BE49-F238E27FC236}">
                <a16:creationId xmlns:a16="http://schemas.microsoft.com/office/drawing/2014/main" id="{4D009FBF-A829-441F-A8A7-E8F43C274520}"/>
              </a:ext>
            </a:extLst>
          </p:cNvPr>
          <p:cNvSpPr txBox="1"/>
          <p:nvPr/>
        </p:nvSpPr>
        <p:spPr>
          <a:xfrm>
            <a:off x="5020223" y="3111313"/>
            <a:ext cx="2151551"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latin typeface="Lato" panose="020F0502020204030203" pitchFamily="34" charset="0"/>
                <a:cs typeface="Lato" panose="020F0502020204030203" pitchFamily="34" charset="0"/>
              </a:rPr>
              <a:t>Can’t</a:t>
            </a:r>
            <a:r>
              <a:rPr lang="en-US" sz="1600" dirty="0">
                <a:latin typeface="Lato" panose="020F0502020204030203" pitchFamily="34" charset="0"/>
                <a:cs typeface="Lato" panose="020F0502020204030203" pitchFamily="34" charset="0"/>
              </a:rPr>
              <a:t> corrupt </a:t>
            </a:r>
            <a:r>
              <a:rPr lang="en-US" sz="1600" dirty="0" err="1">
                <a:latin typeface="Lato" panose="020F0502020204030203" pitchFamily="34" charset="0"/>
                <a:cs typeface="Lato" panose="020F0502020204030203" pitchFamily="34" charset="0"/>
              </a:rPr>
              <a:t>retaddr</a:t>
            </a:r>
            <a:r>
              <a:rPr lang="en-US" sz="1600" dirty="0">
                <a:latin typeface="Lato" panose="020F0502020204030203" pitchFamily="34" charset="0"/>
                <a:cs typeface="Lato" panose="020F0502020204030203" pitchFamily="34" charset="0"/>
              </a:rPr>
              <a:t>!</a:t>
            </a:r>
          </a:p>
        </p:txBody>
      </p:sp>
      <p:sp>
        <p:nvSpPr>
          <p:cNvPr id="17" name="TextBox 23">
            <a:extLst>
              <a:ext uri="{FF2B5EF4-FFF2-40B4-BE49-F238E27FC236}">
                <a16:creationId xmlns:a16="http://schemas.microsoft.com/office/drawing/2014/main" id="{02CC6A33-6C9B-41B3-97EB-9D5ED226EF4D}"/>
              </a:ext>
            </a:extLst>
          </p:cNvPr>
          <p:cNvSpPr txBox="1"/>
          <p:nvPr/>
        </p:nvSpPr>
        <p:spPr>
          <a:xfrm>
            <a:off x="5067300" y="4660209"/>
            <a:ext cx="2029346"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cs typeface="Lato" panose="020F0502020204030203" pitchFamily="34" charset="0"/>
              </a:rPr>
              <a:t>Write to </a:t>
            </a:r>
            <a:r>
              <a:rPr lang="en-US" dirty="0" err="1">
                <a:latin typeface="Lato" panose="020F0502020204030203" pitchFamily="34" charset="0"/>
                <a:cs typeface="Lato" panose="020F0502020204030203" pitchFamily="34" charset="0"/>
              </a:rPr>
              <a:t>outbuf</a:t>
            </a:r>
            <a:r>
              <a:rPr lang="en-US" dirty="0">
                <a:latin typeface="Lato" panose="020F0502020204030203" pitchFamily="34" charset="0"/>
                <a:cs typeface="Lato" panose="020F0502020204030203" pitchFamily="34" charset="0"/>
              </a:rPr>
              <a:t> happens without stack map/</a:t>
            </a:r>
            <a:r>
              <a:rPr lang="en-US" dirty="0" err="1">
                <a:latin typeface="Lato" panose="020F0502020204030203" pitchFamily="34" charset="0"/>
                <a:cs typeface="Lato" panose="020F0502020204030203" pitchFamily="34" charset="0"/>
              </a:rPr>
              <a:t>unmap</a:t>
            </a:r>
            <a:endParaRPr lang="en-US" dirty="0">
              <a:latin typeface="Lato" panose="020F0502020204030203" pitchFamily="34" charset="0"/>
              <a:cs typeface="Lato" panose="020F0502020204030203" pitchFamily="34" charset="0"/>
            </a:endParaRPr>
          </a:p>
        </p:txBody>
      </p:sp>
      <p:sp>
        <p:nvSpPr>
          <p:cNvPr id="18" name="Rectangle 24">
            <a:extLst>
              <a:ext uri="{FF2B5EF4-FFF2-40B4-BE49-F238E27FC236}">
                <a16:creationId xmlns:a16="http://schemas.microsoft.com/office/drawing/2014/main" id="{B3C2B80A-9678-4DC6-8E6C-A2C275A47EF8}"/>
              </a:ext>
            </a:extLst>
          </p:cNvPr>
          <p:cNvSpPr/>
          <p:nvPr/>
        </p:nvSpPr>
        <p:spPr>
          <a:xfrm>
            <a:off x="1143058" y="4229104"/>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a:t>
            </a:r>
            <a:r>
              <a:rPr lang="en-US" dirty="0" err="1"/>
              <a:t>Nolocal</a:t>
            </a:r>
            <a:r>
              <a:rPr lang="en-US" dirty="0"/>
              <a:t>’ page</a:t>
            </a:r>
          </a:p>
        </p:txBody>
      </p:sp>
      <p:sp>
        <p:nvSpPr>
          <p:cNvPr id="19" name="Rectangle 25">
            <a:extLst>
              <a:ext uri="{FF2B5EF4-FFF2-40B4-BE49-F238E27FC236}">
                <a16:creationId xmlns:a16="http://schemas.microsoft.com/office/drawing/2014/main" id="{51223A81-BC97-4808-B37A-78EB7185ED4B}"/>
              </a:ext>
            </a:extLst>
          </p:cNvPr>
          <p:cNvSpPr/>
          <p:nvPr/>
        </p:nvSpPr>
        <p:spPr>
          <a:xfrm>
            <a:off x="1143058" y="5002321"/>
            <a:ext cx="1572030" cy="7874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char </a:t>
            </a:r>
            <a:r>
              <a:rPr lang="en-US" dirty="0" err="1"/>
              <a:t>outbuf</a:t>
            </a:r>
            <a:r>
              <a:rPr lang="en-US" dirty="0"/>
              <a:t>[32];</a:t>
            </a:r>
          </a:p>
        </p:txBody>
      </p:sp>
      <p:cxnSp>
        <p:nvCxnSpPr>
          <p:cNvPr id="20" name="Straight Arrow Connector 22">
            <a:extLst>
              <a:ext uri="{FF2B5EF4-FFF2-40B4-BE49-F238E27FC236}">
                <a16:creationId xmlns:a16="http://schemas.microsoft.com/office/drawing/2014/main" id="{739529E6-EB18-4990-9B54-6191C2A93BAF}"/>
              </a:ext>
            </a:extLst>
          </p:cNvPr>
          <p:cNvCxnSpPr>
            <a:cxnSpLocks/>
          </p:cNvCxnSpPr>
          <p:nvPr/>
        </p:nvCxnSpPr>
        <p:spPr>
          <a:xfrm flipH="1">
            <a:off x="2600730" y="5549904"/>
            <a:ext cx="45239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9">
            <a:extLst>
              <a:ext uri="{FF2B5EF4-FFF2-40B4-BE49-F238E27FC236}">
                <a16:creationId xmlns:a16="http://schemas.microsoft.com/office/drawing/2014/main" id="{F1670CF7-B007-42DA-AA75-6CFAFFA246EC}"/>
              </a:ext>
            </a:extLst>
          </p:cNvPr>
          <p:cNvCxnSpPr/>
          <p:nvPr/>
        </p:nvCxnSpPr>
        <p:spPr>
          <a:xfrm>
            <a:off x="1929073" y="3676655"/>
            <a:ext cx="0" cy="6775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TextBox 26">
            <a:extLst>
              <a:ext uri="{FF2B5EF4-FFF2-40B4-BE49-F238E27FC236}">
                <a16:creationId xmlns:a16="http://schemas.microsoft.com/office/drawing/2014/main" id="{D3E8D567-E617-42F3-9BEC-6BCC99F148FF}"/>
              </a:ext>
            </a:extLst>
          </p:cNvPr>
          <p:cNvSpPr txBox="1"/>
          <p:nvPr/>
        </p:nvSpPr>
        <p:spPr>
          <a:xfrm>
            <a:off x="3187992" y="6086675"/>
            <a:ext cx="5633273"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latin typeface="Lato" panose="020F0502020204030203" pitchFamily="34" charset="0"/>
                <a:cs typeface="Lato" panose="020F0502020204030203" pitchFamily="34" charset="0"/>
              </a:rPr>
              <a:t>crypto_shash_digest</a:t>
            </a:r>
            <a:r>
              <a:rPr lang="en-US" sz="2000" dirty="0">
                <a:latin typeface="Lato" panose="020F0502020204030203" pitchFamily="34" charset="0"/>
                <a:cs typeface="Lato" panose="020F0502020204030203" pitchFamily="34" charset="0"/>
              </a:rPr>
              <a:t>(desc, </a:t>
            </a:r>
            <a:r>
              <a:rPr lang="en-US" sz="2000" dirty="0" err="1">
                <a:latin typeface="Lato" panose="020F0502020204030203" pitchFamily="34" charset="0"/>
                <a:cs typeface="Lato" panose="020F0502020204030203" pitchFamily="34" charset="0"/>
              </a:rPr>
              <a:t>in_data</a:t>
            </a:r>
            <a:r>
              <a:rPr lang="en-US" sz="2000" dirty="0">
                <a:latin typeface="Lato" panose="020F0502020204030203" pitchFamily="34" charset="0"/>
                <a:cs typeface="Lato" panose="020F0502020204030203" pitchFamily="34" charset="0"/>
              </a:rPr>
              <a:t>, </a:t>
            </a:r>
            <a:r>
              <a:rPr lang="en-US" sz="2000" dirty="0" err="1">
                <a:latin typeface="Lato" panose="020F0502020204030203" pitchFamily="34" charset="0"/>
                <a:cs typeface="Lato" panose="020F0502020204030203" pitchFamily="34" charset="0"/>
              </a:rPr>
              <a:t>len</a:t>
            </a:r>
            <a:r>
              <a:rPr lang="en-US" sz="2000" dirty="0">
                <a:latin typeface="Lato" panose="020F0502020204030203" pitchFamily="34" charset="0"/>
                <a:cs typeface="Lato" panose="020F0502020204030203" pitchFamily="34" charset="0"/>
              </a:rPr>
              <a:t>, &amp;</a:t>
            </a:r>
            <a:r>
              <a:rPr lang="en-US" sz="2000" dirty="0" err="1">
                <a:latin typeface="Lato" panose="020F0502020204030203" pitchFamily="34" charset="0"/>
                <a:cs typeface="Lato" panose="020F0502020204030203" pitchFamily="34" charset="0"/>
              </a:rPr>
              <a:t>outbuf</a:t>
            </a:r>
            <a:r>
              <a:rPr lang="en-US" sz="2000" dirty="0">
                <a:latin typeface="Lato" panose="020F0502020204030203" pitchFamily="34" charset="0"/>
                <a:cs typeface="Lato" panose="020F0502020204030203" pitchFamily="34" charset="0"/>
              </a:rPr>
              <a:t>);</a:t>
            </a:r>
          </a:p>
        </p:txBody>
      </p:sp>
      <p:sp>
        <p:nvSpPr>
          <p:cNvPr id="23" name="Arrow: Right 27">
            <a:extLst>
              <a:ext uri="{FF2B5EF4-FFF2-40B4-BE49-F238E27FC236}">
                <a16:creationId xmlns:a16="http://schemas.microsoft.com/office/drawing/2014/main" id="{694035A3-F479-4165-BA0D-4E56978EE4E2}"/>
              </a:ext>
            </a:extLst>
          </p:cNvPr>
          <p:cNvSpPr/>
          <p:nvPr/>
        </p:nvSpPr>
        <p:spPr>
          <a:xfrm>
            <a:off x="838201" y="6057903"/>
            <a:ext cx="2235200" cy="52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calls</a:t>
            </a:r>
          </a:p>
        </p:txBody>
      </p:sp>
      <p:sp>
        <p:nvSpPr>
          <p:cNvPr id="24" name="Arrow: Right 28">
            <a:extLst>
              <a:ext uri="{FF2B5EF4-FFF2-40B4-BE49-F238E27FC236}">
                <a16:creationId xmlns:a16="http://schemas.microsoft.com/office/drawing/2014/main" id="{A734EF10-1801-4F53-A83D-8DDDDA1F33B7}"/>
              </a:ext>
            </a:extLst>
          </p:cNvPr>
          <p:cNvSpPr/>
          <p:nvPr/>
        </p:nvSpPr>
        <p:spPr>
          <a:xfrm flipH="1">
            <a:off x="8821265" y="6057902"/>
            <a:ext cx="2535247" cy="526189"/>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Writes to </a:t>
            </a:r>
            <a:r>
              <a:rPr lang="en-US" dirty="0" err="1"/>
              <a:t>outbuf</a:t>
            </a:r>
            <a:endParaRPr lang="en-US" dirty="0"/>
          </a:p>
        </p:txBody>
      </p:sp>
    </p:spTree>
    <p:extLst>
      <p:ext uri="{BB962C8B-B14F-4D97-AF65-F5344CB8AC3E}">
        <p14:creationId xmlns:p14="http://schemas.microsoft.com/office/powerpoint/2010/main" val="4136385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668B0-3881-27CF-8DCB-59BFD9CF8F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C59D-B869-3708-B0DF-6D1AD822937C}"/>
              </a:ext>
            </a:extLst>
          </p:cNvPr>
          <p:cNvSpPr>
            <a:spLocks noGrp="1"/>
          </p:cNvSpPr>
          <p:nvPr>
            <p:ph type="body" sz="quarter" idx="10"/>
          </p:nvPr>
        </p:nvSpPr>
        <p:spPr/>
        <p:txBody>
          <a:bodyPr>
            <a:normAutofit/>
          </a:bodyPr>
          <a:lstStyle/>
          <a:p>
            <a:r>
              <a:rPr lang="en-GB" dirty="0">
                <a:sym typeface="Wingdings" panose="05000000000000000000" pitchFamily="2" charset="2"/>
              </a:rPr>
              <a:t>With PRIVATE KSTACKS</a:t>
            </a:r>
          </a:p>
          <a:p>
            <a:pPr lvl="1"/>
            <a:r>
              <a:rPr lang="en-GB" dirty="0">
                <a:sym typeface="Wingdings" panose="05000000000000000000" pitchFamily="2" charset="2"/>
              </a:rPr>
              <a:t>The waiting task’s stack is completely unmapped from the perspective of the </a:t>
            </a:r>
            <a:r>
              <a:rPr lang="en-GB" dirty="0" err="1">
                <a:sym typeface="Wingdings" panose="05000000000000000000" pitchFamily="2" charset="2"/>
              </a:rPr>
              <a:t>workthread</a:t>
            </a:r>
            <a:r>
              <a:rPr lang="en-GB" dirty="0">
                <a:sym typeface="Wingdings" panose="05000000000000000000" pitchFamily="2" charset="2"/>
              </a:rPr>
              <a:t> task</a:t>
            </a:r>
          </a:p>
          <a:p>
            <a:pPr lvl="2"/>
            <a:r>
              <a:rPr lang="en-GB" dirty="0">
                <a:sym typeface="Wingdings" panose="05000000000000000000" pitchFamily="2" charset="2"/>
              </a:rPr>
              <a:t>The possibility to corrupt the return address or other local variables is gone</a:t>
            </a:r>
          </a:p>
          <a:p>
            <a:pPr lvl="1"/>
            <a:r>
              <a:rPr lang="en-GB" dirty="0">
                <a:sym typeface="Wingdings" panose="05000000000000000000" pitchFamily="2" charset="2"/>
              </a:rPr>
              <a:t>The </a:t>
            </a:r>
            <a:r>
              <a:rPr lang="en-GB" dirty="0" err="1">
                <a:sym typeface="Wingdings" panose="05000000000000000000" pitchFamily="2" charset="2"/>
              </a:rPr>
              <a:t>workthread</a:t>
            </a:r>
            <a:r>
              <a:rPr lang="en-GB" dirty="0">
                <a:sym typeface="Wingdings" panose="05000000000000000000" pitchFamily="2" charset="2"/>
              </a:rPr>
              <a:t> task still needs to write to the output buffer</a:t>
            </a:r>
          </a:p>
          <a:p>
            <a:pPr lvl="2"/>
            <a:r>
              <a:rPr lang="en-GB" dirty="0">
                <a:sym typeface="Wingdings" panose="05000000000000000000" pitchFamily="2" charset="2"/>
              </a:rPr>
              <a:t>A naïve approach would involve mapping/</a:t>
            </a:r>
            <a:r>
              <a:rPr lang="en-GB" dirty="0" err="1">
                <a:sym typeface="Wingdings" panose="05000000000000000000" pitchFamily="2" charset="2"/>
              </a:rPr>
              <a:t>unmapping</a:t>
            </a:r>
            <a:r>
              <a:rPr lang="en-GB" dirty="0">
                <a:sym typeface="Wingdings" panose="05000000000000000000" pitchFamily="2" charset="2"/>
              </a:rPr>
              <a:t> the other task’s stack fully</a:t>
            </a:r>
          </a:p>
          <a:p>
            <a:pPr lvl="3"/>
            <a:r>
              <a:rPr lang="en-GB" dirty="0">
                <a:sym typeface="Wingdings" panose="05000000000000000000" pitchFamily="2" charset="2"/>
              </a:rPr>
              <a:t>Not good for performance or security!</a:t>
            </a:r>
          </a:p>
          <a:p>
            <a:pPr lvl="2"/>
            <a:r>
              <a:rPr lang="en-GB" dirty="0">
                <a:sym typeface="Wingdings" panose="05000000000000000000" pitchFamily="2" charset="2"/>
              </a:rPr>
              <a:t>The PRIVATE KSTACKS feature changes out the backing storage for that stack variable</a:t>
            </a:r>
          </a:p>
          <a:p>
            <a:pPr lvl="3"/>
            <a:r>
              <a:rPr lang="en-GB" dirty="0">
                <a:sym typeface="Wingdings" panose="05000000000000000000" pitchFamily="2" charset="2"/>
              </a:rPr>
              <a:t>A new region for such “</a:t>
            </a:r>
            <a:r>
              <a:rPr lang="en-GB" dirty="0" err="1">
                <a:sym typeface="Wingdings" panose="05000000000000000000" pitchFamily="2" charset="2"/>
              </a:rPr>
              <a:t>nolocal</a:t>
            </a:r>
            <a:r>
              <a:rPr lang="en-GB" dirty="0">
                <a:sym typeface="Wingdings" panose="05000000000000000000" pitchFamily="2" charset="2"/>
              </a:rPr>
              <a:t>” variables allocation is pointed to by the associated task struct</a:t>
            </a:r>
          </a:p>
          <a:p>
            <a:pPr lvl="3"/>
            <a:r>
              <a:rPr lang="en-GB" dirty="0">
                <a:sym typeface="Wingdings" panose="05000000000000000000" pitchFamily="2" charset="2"/>
              </a:rPr>
              <a:t>This allows the output buffer to be visible to the </a:t>
            </a:r>
            <a:r>
              <a:rPr lang="en-GB" dirty="0" err="1">
                <a:sym typeface="Wingdings" panose="05000000000000000000" pitchFamily="2" charset="2"/>
              </a:rPr>
              <a:t>workthread</a:t>
            </a:r>
            <a:r>
              <a:rPr lang="en-GB" dirty="0">
                <a:sym typeface="Wingdings" panose="05000000000000000000" pitchFamily="2" charset="2"/>
              </a:rPr>
              <a:t> task</a:t>
            </a:r>
          </a:p>
          <a:p>
            <a:pPr lvl="4"/>
            <a:r>
              <a:rPr lang="en-GB" dirty="0">
                <a:sym typeface="Wingdings" panose="05000000000000000000" pitchFamily="2" charset="2"/>
              </a:rPr>
              <a:t>Without any performance-affecting map/</a:t>
            </a:r>
            <a:r>
              <a:rPr lang="en-GB" dirty="0" err="1">
                <a:sym typeface="Wingdings" panose="05000000000000000000" pitchFamily="2" charset="2"/>
              </a:rPr>
              <a:t>unmap</a:t>
            </a:r>
            <a:r>
              <a:rPr lang="en-GB" dirty="0">
                <a:sym typeface="Wingdings" panose="05000000000000000000" pitchFamily="2" charset="2"/>
              </a:rPr>
              <a:t> operations</a:t>
            </a:r>
            <a:endParaRPr lang="en-US" dirty="0"/>
          </a:p>
          <a:p>
            <a:pPr lvl="2"/>
            <a:endParaRPr lang="en-US" dirty="0"/>
          </a:p>
          <a:p>
            <a:pPr lvl="2"/>
            <a:endParaRPr lang="en-GB"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B778BAB8-F1E0-7A77-5DE0-BA2EBDDEFF0F}"/>
              </a:ext>
            </a:extLst>
          </p:cNvPr>
          <p:cNvSpPr>
            <a:spLocks noGrp="1"/>
          </p:cNvSpPr>
          <p:nvPr>
            <p:ph type="title"/>
          </p:nvPr>
        </p:nvSpPr>
        <p:spPr/>
        <p:txBody>
          <a:bodyPr>
            <a:normAutofit/>
          </a:bodyPr>
          <a:lstStyle/>
          <a:p>
            <a:r>
              <a:rPr lang="en-US" dirty="0" err="1"/>
              <a:t>PaX</a:t>
            </a:r>
            <a:r>
              <a:rPr lang="en-US" dirty="0"/>
              <a:t>/grsecurity PRIVATE KSTACKS – Example (with)</a:t>
            </a:r>
          </a:p>
        </p:txBody>
      </p:sp>
    </p:spTree>
    <p:extLst>
      <p:ext uri="{BB962C8B-B14F-4D97-AF65-F5344CB8AC3E}">
        <p14:creationId xmlns:p14="http://schemas.microsoft.com/office/powerpoint/2010/main" val="3712655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0F35-4BA0-3D43-2CCE-DCE9992F78D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79DB4C-68D6-D2B6-590D-9DD135FF1B0B}"/>
              </a:ext>
            </a:extLst>
          </p:cNvPr>
          <p:cNvSpPr>
            <a:spLocks noGrp="1"/>
          </p:cNvSpPr>
          <p:nvPr>
            <p:ph type="body" sz="quarter" idx="10"/>
          </p:nvPr>
        </p:nvSpPr>
        <p:spPr/>
        <p:txBody>
          <a:bodyPr>
            <a:normAutofit/>
          </a:bodyPr>
          <a:lstStyle/>
          <a:p>
            <a:r>
              <a:rPr lang="en-US" dirty="0">
                <a:sym typeface="Wingdings" panose="05000000000000000000" pitchFamily="2" charset="2"/>
              </a:rPr>
              <a:t>Contemporary systems usually consist of multiple CPU cores executing processes in parallel</a:t>
            </a:r>
          </a:p>
          <a:p>
            <a:r>
              <a:rPr lang="en-US" dirty="0">
                <a:sym typeface="Wingdings" panose="05000000000000000000" pitchFamily="2" charset="2"/>
              </a:rPr>
              <a:t>Due to a multitasking nature of OSes, these processes are constantly being scheduled and preempted</a:t>
            </a:r>
          </a:p>
          <a:p>
            <a:pPr lvl="1"/>
            <a:r>
              <a:rPr lang="en-US" dirty="0">
                <a:sym typeface="Wingdings" panose="05000000000000000000" pitchFamily="2" charset="2"/>
              </a:rPr>
              <a:t>Usually there is more processes than CPU cores and all of them must receive CPU time</a:t>
            </a:r>
          </a:p>
          <a:p>
            <a:pPr lvl="1"/>
            <a:r>
              <a:rPr lang="en-US" dirty="0">
                <a:sym typeface="Wingdings" panose="05000000000000000000" pitchFamily="2" charset="2"/>
              </a:rPr>
              <a:t>Process context switching involves page tables switching</a:t>
            </a:r>
          </a:p>
          <a:p>
            <a:pPr lvl="2"/>
            <a:r>
              <a:rPr lang="en-US" dirty="0">
                <a:sym typeface="Wingdings" panose="05000000000000000000" pitchFamily="2" charset="2"/>
              </a:rPr>
              <a:t>… and usually requires some translations invalidation</a:t>
            </a:r>
          </a:p>
          <a:p>
            <a:pPr lvl="1"/>
            <a:r>
              <a:rPr lang="en-US" dirty="0">
                <a:sym typeface="Wingdings" panose="05000000000000000000" pitchFamily="2" charset="2"/>
              </a:rPr>
              <a:t>Resumed processes might not continue execution on the same CPU</a:t>
            </a:r>
          </a:p>
          <a:p>
            <a:pPr lvl="2"/>
            <a:r>
              <a:rPr lang="en-US" dirty="0">
                <a:sym typeface="Wingdings" panose="05000000000000000000" pitchFamily="2" charset="2"/>
              </a:rPr>
              <a:t>TLB Shootdown to keep translation caches coherent might be needed</a:t>
            </a:r>
          </a:p>
          <a:p>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673C162E-1834-94EC-8662-9AF8CE9A6452}"/>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2817802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03417-BEA9-6CBF-8F76-9ECEC8E127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AB1259-B1F0-4889-9400-FB861360D154}"/>
              </a:ext>
            </a:extLst>
          </p:cNvPr>
          <p:cNvSpPr>
            <a:spLocks noGrp="1"/>
          </p:cNvSpPr>
          <p:nvPr>
            <p:ph type="body" sz="quarter" idx="10"/>
          </p:nvPr>
        </p:nvSpPr>
        <p:spPr/>
        <p:txBody>
          <a:bodyPr>
            <a:normAutofit lnSpcReduction="10000"/>
          </a:bodyPr>
          <a:lstStyle/>
          <a:p>
            <a:r>
              <a:rPr lang="en-GB" dirty="0">
                <a:sym typeface="Wingdings" panose="05000000000000000000" pitchFamily="2" charset="2"/>
              </a:rPr>
              <a:t>With PRIVATE KSTACKS feature </a:t>
            </a:r>
            <a:r>
              <a:rPr lang="en-US" dirty="0">
                <a:sym typeface="Wingdings" panose="05000000000000000000" pitchFamily="2" charset="2"/>
              </a:rPr>
              <a:t>a</a:t>
            </a:r>
            <a:r>
              <a:rPr lang="en-US" dirty="0"/>
              <a:t>ll-but-current process stacks are not mapped</a:t>
            </a:r>
          </a:p>
          <a:p>
            <a:pPr lvl="1"/>
            <a:r>
              <a:rPr lang="en-US" dirty="0"/>
              <a:t>Upon process context switch the preempted process’ stacks needs to be unmapped and a new process stack mapped</a:t>
            </a:r>
          </a:p>
          <a:p>
            <a:pPr lvl="2"/>
            <a:r>
              <a:rPr lang="en-US" dirty="0"/>
              <a:t>That involves page table entries modifications as well as TLB invalidation</a:t>
            </a:r>
          </a:p>
          <a:p>
            <a:pPr lvl="1"/>
            <a:r>
              <a:rPr lang="en-US" dirty="0"/>
              <a:t>Here, it also involves all kernel context stacks on and during every context switch</a:t>
            </a:r>
          </a:p>
          <a:p>
            <a:pPr lvl="1"/>
            <a:r>
              <a:rPr lang="en-US" dirty="0"/>
              <a:t>A meticulous selection of stacks allowed to be mapped is also needed</a:t>
            </a:r>
          </a:p>
          <a:p>
            <a:r>
              <a:rPr lang="en-GB" dirty="0">
                <a:sym typeface="Wingdings" panose="05000000000000000000" pitchFamily="2" charset="2"/>
              </a:rPr>
              <a:t>A naïve implementation of this feature could involve a lot of page table operations leading to complex and expensive TLB maintenance requirements</a:t>
            </a:r>
          </a:p>
          <a:p>
            <a:r>
              <a:rPr lang="en-US" dirty="0"/>
              <a:t>The actual </a:t>
            </a:r>
            <a:r>
              <a:rPr lang="en-GB" dirty="0">
                <a:sym typeface="Wingdings" panose="05000000000000000000" pitchFamily="2" charset="2"/>
              </a:rPr>
              <a:t>PRIVATE KSTACKS feature implementation uses various techniques, that significantly reduce this complexity and cost  limiting the TLB invalidation requirements to the minimum</a:t>
            </a:r>
          </a:p>
          <a:p>
            <a:pPr lvl="1"/>
            <a:r>
              <a:rPr lang="en-GB" dirty="0">
                <a:sym typeface="Wingdings" panose="05000000000000000000" pitchFamily="2" charset="2"/>
              </a:rPr>
              <a:t>The most important one here: optimized page tables</a:t>
            </a:r>
          </a:p>
          <a:p>
            <a:pPr lvl="2"/>
            <a:r>
              <a:rPr lang="en-GB" dirty="0">
                <a:sym typeface="Wingdings" panose="05000000000000000000" pitchFamily="2" charset="2"/>
              </a:rPr>
              <a:t>Minimizing amount of mapping tables for each page table level</a:t>
            </a:r>
          </a:p>
          <a:p>
            <a:pPr lvl="2"/>
            <a:r>
              <a:rPr lang="en-GB" dirty="0">
                <a:sym typeface="Wingdings" panose="05000000000000000000" pitchFamily="2" charset="2"/>
              </a:rPr>
              <a:t>Page table re-use for kernel stacks mapping during context switching</a:t>
            </a:r>
            <a:endParaRPr lang="en-US" dirty="0"/>
          </a:p>
          <a:p>
            <a:pPr lvl="2"/>
            <a:endParaRPr lang="en-US" dirty="0"/>
          </a:p>
          <a:p>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86B05D28-8D58-0307-A692-01E709BF47A7}"/>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356366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1D223-146F-150A-DA84-2E5C97A6F5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E409D2-0DB3-D69E-4C52-88C79DCCFD2D}"/>
              </a:ext>
            </a:extLst>
          </p:cNvPr>
          <p:cNvSpPr>
            <a:spLocks noGrp="1"/>
          </p:cNvSpPr>
          <p:nvPr>
            <p:ph type="body" sz="quarter" idx="10"/>
          </p:nvPr>
        </p:nvSpPr>
        <p:spPr/>
        <p:txBody>
          <a:bodyPr>
            <a:normAutofit/>
          </a:bodyPr>
          <a:lstStyle/>
          <a:p>
            <a:r>
              <a:rPr lang="en-US" dirty="0">
                <a:sym typeface="Wingdings" panose="05000000000000000000" pitchFamily="2" charset="2"/>
              </a:rPr>
              <a:t>Quite a while after the feature had been completed we started to observe weird things…</a:t>
            </a:r>
          </a:p>
          <a:p>
            <a:pPr lvl="1"/>
            <a:r>
              <a:rPr lang="en-US" dirty="0">
                <a:sym typeface="Wingdings" panose="05000000000000000000" pitchFamily="2" charset="2"/>
              </a:rPr>
              <a:t>Rare, but reproducible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exceptions during process context switches</a:t>
            </a:r>
          </a:p>
          <a:p>
            <a:pPr lvl="2"/>
            <a:r>
              <a:rPr lang="en-US" dirty="0">
                <a:sym typeface="Wingdings" panose="05000000000000000000" pitchFamily="2" charset="2"/>
              </a:rPr>
              <a:t>Always involving previous and next kernel stacks pages accesses</a:t>
            </a:r>
          </a:p>
          <a:p>
            <a:pPr lvl="2"/>
            <a:r>
              <a:rPr lang="en-US" dirty="0">
                <a:sym typeface="Wingdings" panose="05000000000000000000" pitchFamily="2" charset="2"/>
              </a:rPr>
              <a:t>Impossible to explain based on preceding page tables operations and page tables content</a:t>
            </a:r>
          </a:p>
          <a:p>
            <a:pPr lvl="2"/>
            <a:r>
              <a:rPr lang="en-US" dirty="0">
                <a:sym typeface="Wingdings" panose="05000000000000000000" pitchFamily="2" charset="2"/>
              </a:rPr>
              <a:t>Spurious in nature… just ignoring them was enough to restore proper execution</a:t>
            </a:r>
          </a:p>
          <a:p>
            <a:pPr lvl="3"/>
            <a:r>
              <a:rPr lang="en-US" dirty="0">
                <a:sym typeface="Wingdings" panose="05000000000000000000" pitchFamily="2" charset="2"/>
              </a:rPr>
              <a:t>That suggested: no error in page tables, everything was mapped as expected</a:t>
            </a:r>
          </a:p>
          <a:p>
            <a:pPr lvl="2"/>
            <a:r>
              <a:rPr lang="en-US" dirty="0">
                <a:sym typeface="Wingdings" panose="05000000000000000000" pitchFamily="2" charset="2"/>
              </a:rPr>
              <a:t>Never reproducible in virtualized environment (from within a VM)</a:t>
            </a:r>
          </a:p>
          <a:p>
            <a:pPr lvl="2"/>
            <a:r>
              <a:rPr lang="en-US" dirty="0">
                <a:sym typeface="Wingdings" panose="05000000000000000000" pitchFamily="2" charset="2"/>
              </a:rPr>
              <a:t>Seemingly only reproducible on back-then new Intel CPUs of </a:t>
            </a:r>
            <a:r>
              <a:rPr lang="en-US" dirty="0" err="1">
                <a:sym typeface="Wingdings" panose="05000000000000000000" pitchFamily="2" charset="2"/>
              </a:rPr>
              <a:t>Alderlake</a:t>
            </a:r>
            <a:r>
              <a:rPr lang="en-US" dirty="0">
                <a:sym typeface="Wingdings" panose="05000000000000000000" pitchFamily="2" charset="2"/>
              </a:rPr>
              <a:t> family</a:t>
            </a:r>
          </a:p>
          <a:p>
            <a:pPr lvl="3"/>
            <a:r>
              <a:rPr lang="en-US" dirty="0">
                <a:sym typeface="Wingdings" panose="05000000000000000000" pitchFamily="2" charset="2"/>
              </a:rPr>
              <a:t>These CPUs consists of so called P-cores (performance ones) and E-cores (slower ones)</a:t>
            </a:r>
          </a:p>
          <a:p>
            <a:pPr lvl="3"/>
            <a:r>
              <a:rPr lang="en-US" dirty="0">
                <a:sym typeface="Wingdings" panose="05000000000000000000" pitchFamily="2" charset="2"/>
              </a:rPr>
              <a:t>The problem seemed to be bound to the E-cores only</a:t>
            </a:r>
          </a:p>
          <a:p>
            <a:pPr lvl="1"/>
            <a:r>
              <a:rPr lang="en-US" dirty="0">
                <a:sym typeface="Wingdings" panose="05000000000000000000" pitchFamily="2" charset="2"/>
              </a:rPr>
              <a:t>Super rare (a handful of occurrences) RAP violations - indicating kernel stack data corruption</a:t>
            </a:r>
          </a:p>
          <a:p>
            <a:pPr lvl="2"/>
            <a:r>
              <a:rPr lang="en-US" dirty="0">
                <a:sym typeface="Wingdings" panose="05000000000000000000" pitchFamily="2" charset="2"/>
              </a:rPr>
              <a:t>Impossible to explain and completely indeterministic</a:t>
            </a:r>
          </a:p>
          <a:p>
            <a:pPr lvl="3"/>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ED90750D-E2C1-8856-14B2-FAA882AAAB73}"/>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3771186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CC96-8F6F-3537-4810-5D5D714EB3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1A6FD4-8B46-612C-BB6E-10E1CB481D8D}"/>
              </a:ext>
            </a:extLst>
          </p:cNvPr>
          <p:cNvSpPr>
            <a:spLocks noGrp="1"/>
          </p:cNvSpPr>
          <p:nvPr>
            <p:ph type="body" sz="quarter" idx="10"/>
          </p:nvPr>
        </p:nvSpPr>
        <p:spPr/>
        <p:txBody>
          <a:bodyPr>
            <a:normAutofit/>
          </a:bodyPr>
          <a:lstStyle/>
          <a:p>
            <a:r>
              <a:rPr lang="en-US" dirty="0">
                <a:sym typeface="Wingdings" panose="05000000000000000000" pitchFamily="2" charset="2"/>
              </a:rPr>
              <a:t>How do you debug a bug that makes no sense?</a:t>
            </a:r>
          </a:p>
          <a:p>
            <a:endParaRPr lang="en-US" dirty="0">
              <a:sym typeface="Wingdings" panose="05000000000000000000" pitchFamily="2" charset="2"/>
            </a:endParaRPr>
          </a:p>
          <a:p>
            <a:r>
              <a:rPr lang="en-US" dirty="0">
                <a:sym typeface="Wingdings" panose="05000000000000000000" pitchFamily="2" charset="2"/>
              </a:rPr>
              <a:t>A lot of hours spent reproducing, limiting scope, narrowing down, tracing, documentation reading…</a:t>
            </a:r>
          </a:p>
          <a:p>
            <a:r>
              <a:rPr lang="en-US" dirty="0">
                <a:sym typeface="Wingdings" panose="05000000000000000000" pitchFamily="2" charset="2"/>
              </a:rPr>
              <a:t>Finally, at some point, we noticed a pattern</a:t>
            </a:r>
          </a:p>
          <a:p>
            <a:pPr lvl="1"/>
            <a:r>
              <a:rPr lang="en-US" dirty="0">
                <a:sym typeface="Wingdings" panose="05000000000000000000" pitchFamily="2" charset="2"/>
              </a:rPr>
              <a:t>Always two re-used and consecutive 2</a:t>
            </a:r>
            <a:r>
              <a:rPr lang="en-US" baseline="30000" dirty="0">
                <a:sym typeface="Wingdings" panose="05000000000000000000" pitchFamily="2" charset="2"/>
              </a:rPr>
              <a:t>nd</a:t>
            </a:r>
            <a:r>
              <a:rPr lang="en-US" dirty="0">
                <a:sym typeface="Wingdings" panose="05000000000000000000" pitchFamily="2" charset="2"/>
              </a:rPr>
              <a:t> level page tables were involved</a:t>
            </a:r>
          </a:p>
          <a:p>
            <a:pPr lvl="2"/>
            <a:r>
              <a:rPr lang="en-US" dirty="0">
                <a:sym typeface="Wingdings" panose="05000000000000000000" pitchFamily="2" charset="2"/>
              </a:rPr>
              <a:t>New: currently mapped and previously unmapped</a:t>
            </a:r>
          </a:p>
          <a:p>
            <a:pPr lvl="2"/>
            <a:r>
              <a:rPr lang="en-US" dirty="0">
                <a:sym typeface="Wingdings" panose="05000000000000000000" pitchFamily="2" charset="2"/>
              </a:rPr>
              <a:t>Old: currently unmapped and previously mapped</a:t>
            </a:r>
          </a:p>
          <a:p>
            <a:pPr lvl="2"/>
            <a:r>
              <a:rPr lang="en-US" dirty="0">
                <a:sym typeface="Wingdings" panose="05000000000000000000" pitchFamily="2" charset="2"/>
              </a:rPr>
              <a:t>Both of the page table addresses had same bits 47:21</a:t>
            </a:r>
          </a:p>
          <a:p>
            <a:pPr lvl="1"/>
            <a:r>
              <a:rPr lang="en-US" dirty="0">
                <a:sym typeface="Wingdings" panose="05000000000000000000" pitchFamily="2" charset="2"/>
              </a:rPr>
              <a:t>The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always involved a kernel stack address, whose page table entries indicated:</a:t>
            </a:r>
          </a:p>
          <a:p>
            <a:pPr lvl="2"/>
            <a:r>
              <a:rPr lang="en-US" dirty="0">
                <a:sym typeface="Wingdings" panose="05000000000000000000" pitchFamily="2" charset="2"/>
              </a:rPr>
              <a:t>It is currently mapped using the new 2</a:t>
            </a:r>
            <a:r>
              <a:rPr lang="en-US" baseline="30000" dirty="0">
                <a:sym typeface="Wingdings" panose="05000000000000000000" pitchFamily="2" charset="2"/>
              </a:rPr>
              <a:t>nd</a:t>
            </a:r>
            <a:r>
              <a:rPr lang="en-US" dirty="0">
                <a:sym typeface="Wingdings" panose="05000000000000000000" pitchFamily="2" charset="2"/>
              </a:rPr>
              <a:t> level page table entry</a:t>
            </a:r>
          </a:p>
          <a:p>
            <a:pPr lvl="2"/>
            <a:r>
              <a:rPr lang="en-US" dirty="0">
                <a:sym typeface="Wingdings" panose="05000000000000000000" pitchFamily="2" charset="2"/>
              </a:rPr>
              <a:t>It </a:t>
            </a:r>
            <a:r>
              <a:rPr lang="en-US" b="1" dirty="0">
                <a:sym typeface="Wingdings" panose="05000000000000000000" pitchFamily="2" charset="2"/>
              </a:rPr>
              <a:t>was</a:t>
            </a:r>
            <a:r>
              <a:rPr lang="en-US" dirty="0">
                <a:sym typeface="Wingdings" panose="05000000000000000000" pitchFamily="2" charset="2"/>
              </a:rPr>
              <a:t> mapped just before when using the old 2</a:t>
            </a:r>
            <a:r>
              <a:rPr lang="en-US" baseline="30000" dirty="0">
                <a:sym typeface="Wingdings" panose="05000000000000000000" pitchFamily="2" charset="2"/>
              </a:rPr>
              <a:t>nd</a:t>
            </a:r>
            <a:r>
              <a:rPr lang="en-US" dirty="0">
                <a:sym typeface="Wingdings" panose="05000000000000000000" pitchFamily="2" charset="2"/>
              </a:rPr>
              <a:t> level page table entry</a:t>
            </a:r>
          </a:p>
          <a:p>
            <a:pPr lvl="2"/>
            <a:r>
              <a:rPr lang="en-US" dirty="0">
                <a:sym typeface="Wingdings" panose="05000000000000000000" pitchFamily="2" charset="2"/>
              </a:rPr>
              <a:t>It is not mapped (present) currently when using the old 2</a:t>
            </a:r>
            <a:r>
              <a:rPr lang="en-US" baseline="30000" dirty="0">
                <a:sym typeface="Wingdings" panose="05000000000000000000" pitchFamily="2" charset="2"/>
              </a:rPr>
              <a:t>nd</a:t>
            </a:r>
            <a:r>
              <a:rPr lang="en-US" dirty="0">
                <a:sym typeface="Wingdings" panose="05000000000000000000" pitchFamily="2" charset="2"/>
              </a:rPr>
              <a:t> level page table entry</a:t>
            </a:r>
          </a:p>
          <a:p>
            <a:pPr lvl="2"/>
            <a:endParaRPr lang="en-US" dirty="0">
              <a:sym typeface="Wingdings" panose="05000000000000000000" pitchFamily="2" charset="2"/>
            </a:endParaRPr>
          </a:p>
          <a:p>
            <a:pPr lvl="2"/>
            <a:endParaRPr lang="en-US" dirty="0">
              <a:sym typeface="Wingdings" panose="05000000000000000000" pitchFamily="2" charset="2"/>
            </a:endParaRPr>
          </a:p>
          <a:p>
            <a:pPr lvl="2"/>
            <a:endParaRPr lang="en-US" dirty="0">
              <a:sym typeface="Wingdings" panose="05000000000000000000" pitchFamily="2" charset="2"/>
            </a:endParaRPr>
          </a:p>
          <a:p>
            <a:pPr lvl="2"/>
            <a:endParaRPr lang="en-US" dirty="0">
              <a:sym typeface="Wingdings" panose="05000000000000000000" pitchFamily="2" charset="2"/>
            </a:endParaRPr>
          </a:p>
          <a:p>
            <a:pPr lvl="1"/>
            <a:endParaRPr lang="en-US" dirty="0">
              <a:sym typeface="Wingdings" panose="05000000000000000000" pitchFamily="2" charset="2"/>
            </a:endParaRPr>
          </a:p>
          <a:p>
            <a:pPr lvl="4"/>
            <a:endParaRPr lang="en-US" dirty="0">
              <a:sym typeface="Wingdings" panose="05000000000000000000" pitchFamily="2" charset="2"/>
            </a:endParaRPr>
          </a:p>
          <a:p>
            <a:pPr lvl="4"/>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50447EB5-214C-E2F4-A19E-646588716A90}"/>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2875206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7077-7A0B-B37C-540D-B56B34527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1B2AF1-4488-305F-7409-4AB298B7D2C1}"/>
              </a:ext>
            </a:extLst>
          </p:cNvPr>
          <p:cNvSpPr>
            <a:spLocks noGrp="1"/>
          </p:cNvSpPr>
          <p:nvPr>
            <p:ph type="body" sz="quarter" idx="10"/>
          </p:nvPr>
        </p:nvSpPr>
        <p:spPr/>
        <p:txBody>
          <a:bodyPr>
            <a:normAutofit/>
          </a:bodyPr>
          <a:lstStyle/>
          <a:p>
            <a:pPr lvl="2"/>
            <a:endParaRPr lang="en-GB" dirty="0"/>
          </a:p>
          <a:p>
            <a:pPr lvl="1"/>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EF972B6C-32B3-AE1E-6ED7-407DCB90375F}"/>
              </a:ext>
            </a:extLst>
          </p:cNvPr>
          <p:cNvSpPr>
            <a:spLocks noGrp="1"/>
          </p:cNvSpPr>
          <p:nvPr>
            <p:ph type="title"/>
          </p:nvPr>
        </p:nvSpPr>
        <p:spPr/>
        <p:txBody>
          <a:bodyPr>
            <a:normAutofit/>
          </a:bodyPr>
          <a:lstStyle/>
          <a:p>
            <a:r>
              <a:rPr lang="en-US" dirty="0" err="1"/>
              <a:t>PaX</a:t>
            </a:r>
            <a:r>
              <a:rPr lang="en-US" dirty="0"/>
              <a:t>/grsecurity PRIVATE KSTACKS – Page Tables (Before)</a:t>
            </a:r>
          </a:p>
        </p:txBody>
      </p:sp>
      <p:pic>
        <p:nvPicPr>
          <p:cNvPr id="5" name="Obraz 4">
            <a:extLst>
              <a:ext uri="{FF2B5EF4-FFF2-40B4-BE49-F238E27FC236}">
                <a16:creationId xmlns:a16="http://schemas.microsoft.com/office/drawing/2014/main" id="{33E6294C-4A44-1355-7EEC-AF91E0137D44}"/>
              </a:ext>
            </a:extLst>
          </p:cNvPr>
          <p:cNvPicPr>
            <a:picLocks/>
          </p:cNvPicPr>
          <p:nvPr/>
        </p:nvPicPr>
        <p:blipFill>
          <a:blip r:embed="rId3"/>
          <a:stretch>
            <a:fillRect/>
          </a:stretch>
        </p:blipFill>
        <p:spPr>
          <a:xfrm>
            <a:off x="857254" y="1518081"/>
            <a:ext cx="10476000" cy="5245200"/>
          </a:xfrm>
          <a:prstGeom prst="rect">
            <a:avLst/>
          </a:prstGeom>
        </p:spPr>
      </p:pic>
    </p:spTree>
    <p:extLst>
      <p:ext uri="{BB962C8B-B14F-4D97-AF65-F5344CB8AC3E}">
        <p14:creationId xmlns:p14="http://schemas.microsoft.com/office/powerpoint/2010/main" val="3293166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A035-446E-A8A2-9B66-8220E1FA4A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703AB6-B51E-A76C-9971-A4BB85C46EAF}"/>
              </a:ext>
            </a:extLst>
          </p:cNvPr>
          <p:cNvSpPr>
            <a:spLocks noGrp="1"/>
          </p:cNvSpPr>
          <p:nvPr>
            <p:ph type="body" sz="quarter" idx="10"/>
          </p:nvPr>
        </p:nvSpPr>
        <p:spPr/>
        <p:txBody>
          <a:bodyPr>
            <a:normAutofit/>
          </a:bodyPr>
          <a:lstStyle/>
          <a:p>
            <a:pPr lvl="2"/>
            <a:endParaRPr lang="en-GB" dirty="0"/>
          </a:p>
          <a:p>
            <a:pPr lvl="1"/>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53CB80CB-BF75-36D1-1B59-5B9B49785EE6}"/>
              </a:ext>
            </a:extLst>
          </p:cNvPr>
          <p:cNvSpPr>
            <a:spLocks noGrp="1"/>
          </p:cNvSpPr>
          <p:nvPr>
            <p:ph type="title"/>
          </p:nvPr>
        </p:nvSpPr>
        <p:spPr/>
        <p:txBody>
          <a:bodyPr>
            <a:normAutofit/>
          </a:bodyPr>
          <a:lstStyle/>
          <a:p>
            <a:r>
              <a:rPr lang="en-US" dirty="0" err="1"/>
              <a:t>PaX</a:t>
            </a:r>
            <a:r>
              <a:rPr lang="en-US" dirty="0"/>
              <a:t>/grsecurity PRIVATE KSTACKS – Page Tables (After)</a:t>
            </a:r>
          </a:p>
        </p:txBody>
      </p:sp>
      <p:pic>
        <p:nvPicPr>
          <p:cNvPr id="6" name="Obraz 5">
            <a:extLst>
              <a:ext uri="{FF2B5EF4-FFF2-40B4-BE49-F238E27FC236}">
                <a16:creationId xmlns:a16="http://schemas.microsoft.com/office/drawing/2014/main" id="{5645A15C-B53B-8950-AB6E-D0E14881881C}"/>
              </a:ext>
            </a:extLst>
          </p:cNvPr>
          <p:cNvPicPr>
            <a:picLocks/>
          </p:cNvPicPr>
          <p:nvPr/>
        </p:nvPicPr>
        <p:blipFill>
          <a:blip r:embed="rId3"/>
          <a:stretch>
            <a:fillRect/>
          </a:stretch>
        </p:blipFill>
        <p:spPr>
          <a:xfrm>
            <a:off x="856800" y="1519200"/>
            <a:ext cx="10476000" cy="5244908"/>
          </a:xfrm>
          <a:prstGeom prst="rect">
            <a:avLst/>
          </a:prstGeom>
        </p:spPr>
      </p:pic>
    </p:spTree>
    <p:extLst>
      <p:ext uri="{BB962C8B-B14F-4D97-AF65-F5344CB8AC3E}">
        <p14:creationId xmlns:p14="http://schemas.microsoft.com/office/powerpoint/2010/main" val="92341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2D7FD-860B-FB03-1705-B9DD43082B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2210-22A8-6ED9-5DCA-1E829FCD2D56}"/>
              </a:ext>
            </a:extLst>
          </p:cNvPr>
          <p:cNvSpPr>
            <a:spLocks noGrp="1"/>
          </p:cNvSpPr>
          <p:nvPr>
            <p:ph type="body" sz="quarter" idx="10"/>
          </p:nvPr>
        </p:nvSpPr>
        <p:spPr/>
        <p:txBody>
          <a:bodyPr>
            <a:normAutofit/>
          </a:bodyPr>
          <a:lstStyle/>
          <a:p>
            <a:r>
              <a:rPr lang="en-US" dirty="0"/>
              <a:t>Virtual Memory (VM) and Memory Management Unit (MMU)</a:t>
            </a:r>
          </a:p>
          <a:p>
            <a:pPr lvl="1"/>
            <a:r>
              <a:rPr lang="en-US" dirty="0"/>
              <a:t>A simplified view:</a:t>
            </a:r>
          </a:p>
          <a:p>
            <a:pPr lvl="2"/>
            <a:r>
              <a:rPr lang="en-US" dirty="0"/>
              <a:t>Software operates within </a:t>
            </a:r>
            <a:r>
              <a:rPr lang="en-US" b="1" dirty="0"/>
              <a:t>many</a:t>
            </a:r>
            <a:r>
              <a:rPr lang="en-US" dirty="0"/>
              <a:t> </a:t>
            </a:r>
            <a:r>
              <a:rPr lang="en-US" b="1" dirty="0"/>
              <a:t>various</a:t>
            </a:r>
            <a:r>
              <a:rPr lang="en-US" dirty="0"/>
              <a:t> virtual address spaces</a:t>
            </a:r>
          </a:p>
          <a:p>
            <a:pPr lvl="2"/>
            <a:r>
              <a:rPr lang="en-US" dirty="0"/>
              <a:t>Hardware operates within a </a:t>
            </a:r>
            <a:r>
              <a:rPr lang="en-US" b="1" dirty="0"/>
              <a:t>single</a:t>
            </a:r>
            <a:r>
              <a:rPr lang="en-US" dirty="0"/>
              <a:t> physical address space</a:t>
            </a:r>
          </a:p>
          <a:p>
            <a:pPr lvl="3"/>
            <a:r>
              <a:rPr lang="en-US" dirty="0"/>
              <a:t>Virtual address != physical address</a:t>
            </a:r>
          </a:p>
          <a:p>
            <a:pPr lvl="4"/>
            <a:r>
              <a:rPr lang="en-US" dirty="0"/>
              <a:t>Translation is needed</a:t>
            </a:r>
          </a:p>
          <a:p>
            <a:pPr lvl="1"/>
            <a:r>
              <a:rPr lang="en-US" dirty="0"/>
              <a:t>Paging and page tables</a:t>
            </a:r>
          </a:p>
          <a:p>
            <a:pPr lvl="2"/>
            <a:r>
              <a:rPr lang="en-US" dirty="0"/>
              <a:t>Implementation “detail” of Virtual Memory</a:t>
            </a:r>
          </a:p>
          <a:p>
            <a:pPr lvl="2"/>
            <a:r>
              <a:rPr lang="en-US" dirty="0"/>
              <a:t>Physical memory split into frames of standard sizes (4K, 2M, 1G)</a:t>
            </a:r>
          </a:p>
          <a:p>
            <a:pPr lvl="2"/>
            <a:r>
              <a:rPr lang="en-US" dirty="0"/>
              <a:t>Virtual memory address space split into pages of physical frames sizes</a:t>
            </a:r>
          </a:p>
          <a:p>
            <a:pPr lvl="2"/>
            <a:r>
              <a:rPr lang="en-US" dirty="0"/>
              <a:t>Physical frames </a:t>
            </a:r>
            <a:r>
              <a:rPr lang="en-US" b="1" dirty="0"/>
              <a:t>mapped</a:t>
            </a:r>
            <a:r>
              <a:rPr lang="en-US" dirty="0"/>
              <a:t> to virtual address spaces to back virtual memory pages</a:t>
            </a:r>
          </a:p>
          <a:p>
            <a:pPr lvl="3"/>
            <a:r>
              <a:rPr lang="en-US" dirty="0"/>
              <a:t>Extra metadata of virtual memory pages: </a:t>
            </a:r>
            <a:r>
              <a:rPr lang="en-US" dirty="0">
                <a:latin typeface="Courier New" panose="02070309020205020404" pitchFamily="49" charset="0"/>
                <a:cs typeface="Courier New" panose="02070309020205020404" pitchFamily="49" charset="0"/>
              </a:rPr>
              <a:t>Present</a:t>
            </a:r>
            <a:r>
              <a:rPr lang="en-US" dirty="0"/>
              <a:t>, </a:t>
            </a:r>
            <a:r>
              <a:rPr lang="en-US" dirty="0">
                <a:latin typeface="Courier New" panose="02070309020205020404" pitchFamily="49" charset="0"/>
                <a:cs typeface="Courier New" panose="02070309020205020404" pitchFamily="49" charset="0"/>
              </a:rPr>
              <a:t>Read/Write</a:t>
            </a:r>
            <a:r>
              <a:rPr lang="en-US" dirty="0"/>
              <a:t>, </a:t>
            </a:r>
            <a:r>
              <a:rPr lang="en-US" dirty="0">
                <a:latin typeface="Courier New" panose="02070309020205020404" pitchFamily="49" charset="0"/>
                <a:cs typeface="Courier New" panose="02070309020205020404" pitchFamily="49" charset="0"/>
              </a:rPr>
              <a:t>User/Superuser</a:t>
            </a:r>
            <a:r>
              <a:rPr lang="en-US" dirty="0"/>
              <a:t>, …</a:t>
            </a:r>
          </a:p>
          <a:p>
            <a:endParaRPr lang="en-US" dirty="0"/>
          </a:p>
        </p:txBody>
      </p:sp>
      <p:sp>
        <p:nvSpPr>
          <p:cNvPr id="3" name="Title 2">
            <a:extLst>
              <a:ext uri="{FF2B5EF4-FFF2-40B4-BE49-F238E27FC236}">
                <a16:creationId xmlns:a16="http://schemas.microsoft.com/office/drawing/2014/main" id="{DC0B0705-8E81-47C4-89FF-101A37C50C4C}"/>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951695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2DC3-BDBB-A9BE-2263-ECE8AFAA63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68F416-DBEA-6453-6FD9-0A4B1145CB97}"/>
              </a:ext>
            </a:extLst>
          </p:cNvPr>
          <p:cNvSpPr>
            <a:spLocks noGrp="1"/>
          </p:cNvSpPr>
          <p:nvPr>
            <p:ph type="body" sz="quarter" idx="10"/>
          </p:nvPr>
        </p:nvSpPr>
        <p:spPr/>
        <p:txBody>
          <a:bodyPr>
            <a:normAutofit/>
          </a:bodyPr>
          <a:lstStyle/>
          <a:p>
            <a:r>
              <a:rPr lang="en-US" dirty="0">
                <a:sym typeface="Wingdings" panose="05000000000000000000" pitchFamily="2" charset="2"/>
              </a:rPr>
              <a:t>That rang a bell…</a:t>
            </a:r>
          </a:p>
          <a:p>
            <a:pPr lvl="1"/>
            <a:r>
              <a:rPr lang="en-US" dirty="0">
                <a:sym typeface="Wingdings" panose="05000000000000000000" pitchFamily="2" charset="2"/>
              </a:rPr>
              <a:t>The paging-structure caches might be at play here…</a:t>
            </a:r>
          </a:p>
          <a:p>
            <a:pPr lvl="1"/>
            <a:r>
              <a:rPr lang="en-US" dirty="0">
                <a:sym typeface="Wingdings" panose="05000000000000000000" pitchFamily="2" charset="2"/>
              </a:rPr>
              <a:t>Also, we weren’t able to reproduce in a VM…</a:t>
            </a:r>
          </a:p>
          <a:p>
            <a:pPr lvl="2"/>
            <a:r>
              <a:rPr lang="en-US" dirty="0">
                <a:sym typeface="Wingdings" panose="05000000000000000000" pitchFamily="2" charset="2"/>
              </a:rPr>
              <a:t>… and VMX transitions do flush the paging-structure caches</a:t>
            </a:r>
          </a:p>
          <a:p>
            <a:endParaRPr lang="en-US" dirty="0">
              <a:sym typeface="Wingdings" panose="05000000000000000000" pitchFamily="2" charset="2"/>
            </a:endParaRPr>
          </a:p>
          <a:p>
            <a:r>
              <a:rPr lang="en-US" dirty="0">
                <a:sym typeface="Wingdings" panose="05000000000000000000" pitchFamily="2" charset="2"/>
              </a:rPr>
              <a:t>But why?</a:t>
            </a:r>
          </a:p>
          <a:p>
            <a:pPr lvl="1"/>
            <a:r>
              <a:rPr lang="en-US" dirty="0">
                <a:sym typeface="Wingdings" panose="05000000000000000000" pitchFamily="2" charset="2"/>
              </a:rPr>
              <a:t>The spurious nature of the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indicated that there was no mistake in page tables:</a:t>
            </a:r>
          </a:p>
          <a:p>
            <a:pPr lvl="2"/>
            <a:r>
              <a:rPr lang="en-US" dirty="0">
                <a:sym typeface="Wingdings" panose="05000000000000000000" pitchFamily="2" charset="2"/>
              </a:rPr>
              <a:t>Previously unmapped page does not need invalidation as non-present pages translations are not cached</a:t>
            </a:r>
          </a:p>
          <a:p>
            <a:pPr lvl="1"/>
            <a:r>
              <a:rPr lang="en-US" dirty="0">
                <a:sym typeface="Wingdings" panose="05000000000000000000" pitchFamily="2" charset="2"/>
              </a:rPr>
              <a:t>There was no architectural memory access that could potentially populate the translation caches with previously unmapped 2</a:t>
            </a:r>
            <a:r>
              <a:rPr lang="en-US" baseline="30000" dirty="0">
                <a:sym typeface="Wingdings" panose="05000000000000000000" pitchFamily="2" charset="2"/>
              </a:rPr>
              <a:t>nd</a:t>
            </a:r>
            <a:r>
              <a:rPr lang="en-US" dirty="0">
                <a:sym typeface="Wingdings" panose="05000000000000000000" pitchFamily="2" charset="2"/>
              </a:rPr>
              <a:t> level page table</a:t>
            </a:r>
          </a:p>
          <a:p>
            <a:pPr lvl="1"/>
            <a:r>
              <a:rPr lang="en-US" dirty="0">
                <a:sym typeface="Wingdings" panose="05000000000000000000" pitchFamily="2" charset="2"/>
              </a:rPr>
              <a:t>CPUs of other microarchitectures did not exhibit this problem at all</a:t>
            </a:r>
          </a:p>
          <a:p>
            <a:pPr lvl="1"/>
            <a:endParaRPr lang="en-US" dirty="0">
              <a:sym typeface="Wingdings" panose="05000000000000000000" pitchFamily="2" charset="2"/>
            </a:endParaRPr>
          </a:p>
          <a:p>
            <a:pPr lvl="3"/>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097F0C9E-4904-6B6C-3BED-9EA8857807DC}"/>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152812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E6F25-1943-D143-2EEB-3D537D3FBA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7FC29D-31F4-D91A-A03B-B68958C21ECB}"/>
              </a:ext>
            </a:extLst>
          </p:cNvPr>
          <p:cNvSpPr>
            <a:spLocks noGrp="1"/>
          </p:cNvSpPr>
          <p:nvPr>
            <p:ph type="body" sz="quarter" idx="10"/>
          </p:nvPr>
        </p:nvSpPr>
        <p:spPr/>
        <p:txBody>
          <a:bodyPr>
            <a:normAutofit fontScale="92500"/>
          </a:bodyPr>
          <a:lstStyle/>
          <a:p>
            <a:r>
              <a:rPr lang="en-US" dirty="0">
                <a:sym typeface="Wingdings" panose="05000000000000000000" pitchFamily="2" charset="2"/>
              </a:rPr>
              <a:t>Then a couple of documentation snippets caught our eye:</a:t>
            </a:r>
          </a:p>
          <a:p>
            <a:pPr lvl="1"/>
            <a:r>
              <a:rPr lang="en-GB" dirty="0"/>
              <a:t>“</a:t>
            </a:r>
            <a:r>
              <a:rPr lang="en-GB" i="1" dirty="0"/>
              <a:t>The use of the PDE cache depends on the paging mode: [...] For 4-level paging, each PDE-cache entry is referenced by a 27-bit value and is </a:t>
            </a:r>
            <a:r>
              <a:rPr lang="en-GB" b="1" i="1" dirty="0"/>
              <a:t>used for linear addresses for which bits 47:21 have that value</a:t>
            </a:r>
            <a:r>
              <a:rPr lang="en-GB" dirty="0"/>
              <a:t>”</a:t>
            </a:r>
          </a:p>
          <a:p>
            <a:pPr lvl="1"/>
            <a:r>
              <a:rPr lang="en-GB" dirty="0"/>
              <a:t>“</a:t>
            </a:r>
            <a:r>
              <a:rPr lang="en-GB" i="1" dirty="0"/>
              <a:t>The processor may create an entry in a paging-structure cache even if there are no translations for any linear address that might use that entry. Thus, </a:t>
            </a:r>
            <a:r>
              <a:rPr lang="en-GB" b="1" i="1" dirty="0"/>
              <a:t>if software has marked “not present” all entries in a page table, the processor may subsequently create a PDE-cache entry for the PDE that references that page table </a:t>
            </a:r>
            <a:r>
              <a:rPr lang="en-GB" i="1" dirty="0"/>
              <a:t>(assuming that the PDE itself is marked “present”).</a:t>
            </a:r>
            <a:r>
              <a:rPr lang="en-GB" dirty="0"/>
              <a:t>”</a:t>
            </a:r>
          </a:p>
          <a:p>
            <a:pPr lvl="1"/>
            <a:r>
              <a:rPr lang="en-GB" dirty="0"/>
              <a:t>“</a:t>
            </a:r>
            <a:r>
              <a:rPr lang="en-GB" i="1" dirty="0"/>
              <a:t>The processor may create entries in paging-structure caches for translations required for prefetches and for accesses that are a result of speculative execution that would never actually occur in the executed code path.</a:t>
            </a:r>
            <a:r>
              <a:rPr lang="en-GB" dirty="0"/>
              <a:t>”</a:t>
            </a:r>
          </a:p>
          <a:p>
            <a:pPr lvl="1"/>
            <a:r>
              <a:rPr lang="en-GB" dirty="0"/>
              <a:t>“</a:t>
            </a:r>
            <a:r>
              <a:rPr lang="en-GB" i="1" dirty="0"/>
              <a:t>If the processor does not find a relevant TLB entry, it may use the upper bits of the linear address to select an entry from the PDE cache that is associated with the current PCID (Section 4.10.3.1 indicates which bits are used in each paging mode). It can then use that entry to complete the translation process (locating a PTE, etc.)</a:t>
            </a:r>
            <a:r>
              <a:rPr lang="en-GB" dirty="0"/>
              <a:t>”</a:t>
            </a:r>
          </a:p>
          <a:p>
            <a:pPr lvl="1"/>
            <a:endParaRPr lang="en-GB" dirty="0"/>
          </a:p>
          <a:p>
            <a:pPr lvl="1"/>
            <a:endParaRPr lang="en-GB" dirty="0"/>
          </a:p>
          <a:p>
            <a:pPr lvl="1"/>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C26AAA7C-84D3-BC6B-C50E-A4DF7517F114}"/>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1984731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F5C6-320A-FF83-D96C-2B58749257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4636D6-B0CE-2359-1496-828722428914}"/>
              </a:ext>
            </a:extLst>
          </p:cNvPr>
          <p:cNvSpPr>
            <a:spLocks noGrp="1"/>
          </p:cNvSpPr>
          <p:nvPr>
            <p:ph type="body" sz="quarter" idx="10"/>
          </p:nvPr>
        </p:nvSpPr>
        <p:spPr/>
        <p:txBody>
          <a:bodyPr>
            <a:normAutofit/>
          </a:bodyPr>
          <a:lstStyle/>
          <a:p>
            <a:r>
              <a:rPr lang="en-GB" dirty="0"/>
              <a:t>That made us develop a hypothesis:</a:t>
            </a:r>
          </a:p>
          <a:p>
            <a:pPr lvl="1"/>
            <a:r>
              <a:rPr lang="en-GB" dirty="0"/>
              <a:t>What if </a:t>
            </a:r>
            <a:r>
              <a:rPr lang="en-GB" dirty="0" err="1"/>
              <a:t>Alderlake</a:t>
            </a:r>
            <a:r>
              <a:rPr lang="en-GB" dirty="0"/>
              <a:t> CPUs’ E-Cores are more “sensitive” and more likely to create and retain paging-structure caches entries…</a:t>
            </a:r>
          </a:p>
          <a:p>
            <a:pPr lvl="1"/>
            <a:r>
              <a:rPr lang="en-GB" dirty="0"/>
              <a:t>… even for the no-translations-requiring page tables…</a:t>
            </a:r>
          </a:p>
          <a:p>
            <a:pPr lvl="1"/>
            <a:r>
              <a:rPr lang="en-GB" dirty="0"/>
              <a:t>… merely based on a specific page table pages re-use and access patterns specific to the PRIVATE KSTACKS feature? </a:t>
            </a:r>
          </a:p>
          <a:p>
            <a:pPr lvl="1"/>
            <a:endParaRPr lang="en-GB" dirty="0"/>
          </a:p>
          <a:p>
            <a:pPr lvl="2"/>
            <a:endParaRPr lang="en-GB" dirty="0"/>
          </a:p>
          <a:p>
            <a:pPr lvl="1"/>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FCD01FD1-01C4-D4C4-8E1E-31A3FFA0F93F}"/>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415516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F8B8-4B42-CF7E-1128-64091C60D2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4BFA61-D263-72FB-3B69-32FD9D446B41}"/>
              </a:ext>
            </a:extLst>
          </p:cNvPr>
          <p:cNvSpPr>
            <a:spLocks noGrp="1"/>
          </p:cNvSpPr>
          <p:nvPr>
            <p:ph type="body" sz="quarter" idx="10"/>
          </p:nvPr>
        </p:nvSpPr>
        <p:spPr/>
        <p:txBody>
          <a:bodyPr>
            <a:normAutofit/>
          </a:bodyPr>
          <a:lstStyle/>
          <a:p>
            <a:r>
              <a:rPr lang="en-GB" dirty="0"/>
              <a:t>More specifically, what if the following happens:</a:t>
            </a:r>
          </a:p>
          <a:p>
            <a:pPr lvl="1"/>
            <a:r>
              <a:rPr lang="en-GB" dirty="0"/>
              <a:t>Previous kernel stack page is unmapped and its translations are invalidated</a:t>
            </a:r>
          </a:p>
          <a:p>
            <a:pPr lvl="1"/>
            <a:r>
              <a:rPr lang="en-GB" dirty="0"/>
              <a:t>Current (new) kernel stack page becomes mapped, but does not have any entries in TLB (yet)</a:t>
            </a:r>
          </a:p>
          <a:p>
            <a:pPr lvl="1"/>
            <a:r>
              <a:rPr lang="en-GB" dirty="0"/>
              <a:t>The previously used and now unmapped 2</a:t>
            </a:r>
            <a:r>
              <a:rPr lang="en-GB" baseline="30000" dirty="0"/>
              <a:t>nd</a:t>
            </a:r>
            <a:r>
              <a:rPr lang="en-GB" dirty="0"/>
              <a:t> level page table’s entry </a:t>
            </a:r>
            <a:r>
              <a:rPr lang="en-GB" b="1" dirty="0"/>
              <a:t>remains</a:t>
            </a:r>
            <a:r>
              <a:rPr lang="en-GB" dirty="0"/>
              <a:t> in paging-structure cache</a:t>
            </a:r>
          </a:p>
          <a:p>
            <a:pPr lvl="2"/>
            <a:r>
              <a:rPr lang="en-GB" dirty="0"/>
              <a:t>It has the same indexing bits as the new page table page</a:t>
            </a:r>
          </a:p>
          <a:p>
            <a:pPr lvl="1"/>
            <a:r>
              <a:rPr lang="en-GB" dirty="0"/>
              <a:t>When a new kernel stack access triggers a page walk, it uses stale entry from the paging-structure cache</a:t>
            </a:r>
          </a:p>
          <a:p>
            <a:pPr lvl="2"/>
            <a:r>
              <a:rPr lang="en-GB" dirty="0"/>
              <a:t>When such misdirected page walk returns a non-present previous kernel stack’s entry:</a:t>
            </a:r>
          </a:p>
          <a:p>
            <a:pPr lvl="3"/>
            <a:r>
              <a:rPr lang="en-GB" dirty="0">
                <a:latin typeface="Courier New" panose="02070309020205020404" pitchFamily="49" charset="0"/>
                <a:cs typeface="Courier New" panose="02070309020205020404" pitchFamily="49" charset="0"/>
              </a:rPr>
              <a:t>#PF</a:t>
            </a:r>
            <a:r>
              <a:rPr lang="en-GB" dirty="0"/>
              <a:t> exception is thrown</a:t>
            </a:r>
          </a:p>
          <a:p>
            <a:pPr lvl="2"/>
            <a:r>
              <a:rPr lang="en-GB" dirty="0"/>
              <a:t>When such misdirected page walk returns a present kernel stack’s entry:</a:t>
            </a:r>
          </a:p>
          <a:p>
            <a:pPr lvl="3"/>
            <a:r>
              <a:rPr lang="en-GB" dirty="0"/>
              <a:t>A stack data corruption can happen…</a:t>
            </a:r>
          </a:p>
          <a:p>
            <a:pPr lvl="4"/>
            <a:r>
              <a:rPr lang="en-GB" dirty="0"/>
              <a:t>… leading to the unexplainable RAP violations we used to observe</a:t>
            </a:r>
          </a:p>
          <a:p>
            <a:pPr lvl="2"/>
            <a:endParaRPr lang="en-GB" dirty="0"/>
          </a:p>
          <a:p>
            <a:pPr lvl="1"/>
            <a:endParaRPr lang="en-US" dirty="0"/>
          </a:p>
          <a:p>
            <a:pPr lvl="1"/>
            <a:endParaRPr lang="en-US" dirty="0"/>
          </a:p>
          <a:p>
            <a:pPr lvl="5"/>
            <a:endParaRPr lang="en-US" b="1" dirty="0"/>
          </a:p>
        </p:txBody>
      </p:sp>
      <p:sp>
        <p:nvSpPr>
          <p:cNvPr id="3" name="Title 2">
            <a:extLst>
              <a:ext uri="{FF2B5EF4-FFF2-40B4-BE49-F238E27FC236}">
                <a16:creationId xmlns:a16="http://schemas.microsoft.com/office/drawing/2014/main" id="{A3F16C8A-B141-6DFD-1157-D1FC3DC832AD}"/>
              </a:ext>
            </a:extLst>
          </p:cNvPr>
          <p:cNvSpPr>
            <a:spLocks noGrp="1"/>
          </p:cNvSpPr>
          <p:nvPr>
            <p:ph type="title"/>
          </p:nvPr>
        </p:nvSpPr>
        <p:spPr/>
        <p:txBody>
          <a:bodyPr>
            <a:normAutofit/>
          </a:bodyPr>
          <a:lstStyle/>
          <a:p>
            <a:r>
              <a:rPr lang="en-US" dirty="0" err="1"/>
              <a:t>PaX</a:t>
            </a:r>
            <a:r>
              <a:rPr lang="en-US" dirty="0"/>
              <a:t>/grsecurity PRIVATE KSTACKS</a:t>
            </a:r>
          </a:p>
        </p:txBody>
      </p:sp>
    </p:spTree>
    <p:extLst>
      <p:ext uri="{BB962C8B-B14F-4D97-AF65-F5344CB8AC3E}">
        <p14:creationId xmlns:p14="http://schemas.microsoft.com/office/powerpoint/2010/main" val="327455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85F0-0FC2-E26F-B9C5-221AEC4F85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411717-CA2E-368E-0B77-B6348D4105B8}"/>
              </a:ext>
            </a:extLst>
          </p:cNvPr>
          <p:cNvSpPr>
            <a:spLocks noGrp="1"/>
          </p:cNvSpPr>
          <p:nvPr>
            <p:ph type="body" sz="quarter" idx="10"/>
          </p:nvPr>
        </p:nvSpPr>
        <p:spPr/>
        <p:txBody>
          <a:bodyPr>
            <a:normAutofit/>
          </a:bodyPr>
          <a:lstStyle/>
          <a:p>
            <a:r>
              <a:rPr lang="en-GB" dirty="0"/>
              <a:t>Let’s test the hypothesis with a PoC…</a:t>
            </a:r>
          </a:p>
          <a:p>
            <a:r>
              <a:rPr lang="en-US" dirty="0">
                <a:sym typeface="Wingdings" panose="05000000000000000000" pitchFamily="2" charset="2"/>
              </a:rPr>
              <a:t>The PoC presented here is a simplified approximation of the chain of events, that happen during the PRIVATE KSTACKS context switch and that could lead to the unexpected </a:t>
            </a:r>
            <a:r>
              <a:rPr lang="en-US" dirty="0">
                <a:latin typeface="Courier New" panose="02070309020205020404" pitchFamily="49" charset="0"/>
                <a:cs typeface="Courier New" panose="02070309020205020404" pitchFamily="49" charset="0"/>
                <a:sym typeface="Wingdings" panose="05000000000000000000" pitchFamily="2" charset="2"/>
              </a:rPr>
              <a:t>#PF</a:t>
            </a:r>
            <a:r>
              <a:rPr lang="en-US" dirty="0">
                <a:sym typeface="Wingdings" panose="05000000000000000000" pitchFamily="2" charset="2"/>
              </a:rPr>
              <a:t> exceptions</a:t>
            </a:r>
            <a:endParaRPr lang="en-US" dirty="0"/>
          </a:p>
          <a:p>
            <a:r>
              <a:rPr lang="en-US" dirty="0"/>
              <a:t>Primary objectives of the PoC were:</a:t>
            </a:r>
          </a:p>
          <a:p>
            <a:pPr lvl="1"/>
            <a:r>
              <a:rPr lang="en-US" dirty="0"/>
              <a:t>Prove paging-structure cache involvement and anticipated behavior</a:t>
            </a:r>
          </a:p>
          <a:p>
            <a:pPr lvl="1"/>
            <a:r>
              <a:rPr lang="en-US" dirty="0"/>
              <a:t>Prove the “uniqueness” of the Intel </a:t>
            </a:r>
            <a:r>
              <a:rPr lang="en-US" dirty="0" err="1"/>
              <a:t>Alderlake</a:t>
            </a:r>
            <a:r>
              <a:rPr lang="en-US" dirty="0"/>
              <a:t> CPUs</a:t>
            </a:r>
          </a:p>
          <a:p>
            <a:pPr lvl="2"/>
            <a:r>
              <a:rPr lang="en-US" dirty="0"/>
              <a:t>Same PoC should reproduce only of these CPUs</a:t>
            </a:r>
          </a:p>
          <a:p>
            <a:pPr lvl="1"/>
            <a:r>
              <a:rPr lang="en-US" dirty="0"/>
              <a:t>Reproduce the issue inside a VM, by better controlling of VMX transitions occurrences</a:t>
            </a:r>
          </a:p>
          <a:p>
            <a:pPr lvl="1"/>
            <a:r>
              <a:rPr lang="en-US" dirty="0"/>
              <a:t>Help to develop best (performance-wise) fix for the issue</a:t>
            </a:r>
          </a:p>
          <a:p>
            <a:pPr lvl="2"/>
            <a:endParaRPr lang="en-US" dirty="0"/>
          </a:p>
        </p:txBody>
      </p:sp>
      <p:sp>
        <p:nvSpPr>
          <p:cNvPr id="3" name="Title 2">
            <a:extLst>
              <a:ext uri="{FF2B5EF4-FFF2-40B4-BE49-F238E27FC236}">
                <a16:creationId xmlns:a16="http://schemas.microsoft.com/office/drawing/2014/main" id="{A15A6259-4FA7-686E-C46A-7CB75B220E5D}"/>
              </a:ext>
            </a:extLst>
          </p:cNvPr>
          <p:cNvSpPr>
            <a:spLocks noGrp="1"/>
          </p:cNvSpPr>
          <p:nvPr>
            <p:ph type="title"/>
          </p:nvPr>
        </p:nvSpPr>
        <p:spPr/>
        <p:txBody>
          <a:bodyPr>
            <a:normAutofit/>
          </a:bodyPr>
          <a:lstStyle/>
          <a:p>
            <a:r>
              <a:rPr lang="en-US" dirty="0" err="1"/>
              <a:t>PaX</a:t>
            </a:r>
            <a:r>
              <a:rPr lang="en-US" dirty="0"/>
              <a:t>/grsecurity PRIVATE KSTACKS – Proof-of-Concept</a:t>
            </a:r>
          </a:p>
        </p:txBody>
      </p:sp>
    </p:spTree>
    <p:extLst>
      <p:ext uri="{BB962C8B-B14F-4D97-AF65-F5344CB8AC3E}">
        <p14:creationId xmlns:p14="http://schemas.microsoft.com/office/powerpoint/2010/main" val="1591911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1B84-99B4-C3C4-7616-0167924873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2DC92E-1828-DD22-DC90-1528A2DB7309}"/>
              </a:ext>
            </a:extLst>
          </p:cNvPr>
          <p:cNvSpPr>
            <a:spLocks noGrp="1"/>
          </p:cNvSpPr>
          <p:nvPr>
            <p:ph type="body" sz="quarter" idx="10"/>
          </p:nvPr>
        </p:nvSpPr>
        <p:spPr/>
        <p:txBody>
          <a:bodyPr>
            <a:normAutofit/>
          </a:bodyPr>
          <a:lstStyle/>
          <a:p>
            <a:r>
              <a:rPr lang="en-US" dirty="0"/>
              <a:t>The PoC begins by selecting two arbitrary virtual addresses to become the bases of two distinct address spaces</a:t>
            </a:r>
            <a:endParaRPr lang="en-US" b="1" dirty="0"/>
          </a:p>
          <a:p>
            <a:endParaRPr lang="en-US" b="1" dirty="0"/>
          </a:p>
          <a:p>
            <a:endParaRPr lang="en-US" b="1" dirty="0"/>
          </a:p>
          <a:p>
            <a:endParaRPr lang="en-US" b="1" dirty="0"/>
          </a:p>
          <a:p>
            <a:endParaRPr lang="en-US" dirty="0"/>
          </a:p>
          <a:p>
            <a:r>
              <a:rPr lang="en-US" dirty="0"/>
              <a:t>Then, we allocate and map in the first address space, which consists of </a:t>
            </a:r>
            <a:r>
              <a:rPr lang="en-US" b="1" dirty="0"/>
              <a:t>502</a:t>
            </a:r>
            <a:r>
              <a:rPr lang="en-US" dirty="0"/>
              <a:t> consecutive 4K pages</a:t>
            </a:r>
          </a:p>
          <a:p>
            <a:endParaRPr lang="en-US" dirty="0"/>
          </a:p>
        </p:txBody>
      </p:sp>
      <p:sp>
        <p:nvSpPr>
          <p:cNvPr id="3" name="Title 2">
            <a:extLst>
              <a:ext uri="{FF2B5EF4-FFF2-40B4-BE49-F238E27FC236}">
                <a16:creationId xmlns:a16="http://schemas.microsoft.com/office/drawing/2014/main" id="{ED3C56E8-B18C-9461-ECB5-B7CBF1207505}"/>
              </a:ext>
            </a:extLst>
          </p:cNvPr>
          <p:cNvSpPr>
            <a:spLocks noGrp="1"/>
          </p:cNvSpPr>
          <p:nvPr>
            <p:ph type="title"/>
          </p:nvPr>
        </p:nvSpPr>
        <p:spPr/>
        <p:txBody>
          <a:bodyPr>
            <a:normAutofit/>
          </a:bodyPr>
          <a:lstStyle/>
          <a:p>
            <a:r>
              <a:rPr lang="en-US" dirty="0" err="1"/>
              <a:t>PaX</a:t>
            </a:r>
            <a:r>
              <a:rPr lang="en-US" dirty="0"/>
              <a:t>/grsecurity PRIVATE KSTACKS – Proof-of-Concept</a:t>
            </a:r>
          </a:p>
        </p:txBody>
      </p:sp>
      <p:pic>
        <p:nvPicPr>
          <p:cNvPr id="7" name="Obraz 6">
            <a:extLst>
              <a:ext uri="{FF2B5EF4-FFF2-40B4-BE49-F238E27FC236}">
                <a16:creationId xmlns:a16="http://schemas.microsoft.com/office/drawing/2014/main" id="{F527EC01-987A-E094-E70F-C2BCB4D53375}"/>
              </a:ext>
            </a:extLst>
          </p:cNvPr>
          <p:cNvPicPr>
            <a:picLocks noChangeAspect="1"/>
          </p:cNvPicPr>
          <p:nvPr/>
        </p:nvPicPr>
        <p:blipFill>
          <a:blip r:embed="rId2"/>
          <a:stretch>
            <a:fillRect/>
          </a:stretch>
        </p:blipFill>
        <p:spPr>
          <a:xfrm>
            <a:off x="4695629" y="2368220"/>
            <a:ext cx="2800741" cy="847843"/>
          </a:xfrm>
          <a:prstGeom prst="rect">
            <a:avLst/>
          </a:prstGeom>
        </p:spPr>
      </p:pic>
      <p:pic>
        <p:nvPicPr>
          <p:cNvPr id="9" name="Obraz 8">
            <a:extLst>
              <a:ext uri="{FF2B5EF4-FFF2-40B4-BE49-F238E27FC236}">
                <a16:creationId xmlns:a16="http://schemas.microsoft.com/office/drawing/2014/main" id="{C4247128-D4E5-F011-0887-230B64BAC30B}"/>
              </a:ext>
            </a:extLst>
          </p:cNvPr>
          <p:cNvPicPr>
            <a:picLocks noChangeAspect="1"/>
          </p:cNvPicPr>
          <p:nvPr/>
        </p:nvPicPr>
        <p:blipFill>
          <a:blip r:embed="rId3"/>
          <a:stretch>
            <a:fillRect/>
          </a:stretch>
        </p:blipFill>
        <p:spPr>
          <a:xfrm>
            <a:off x="3438153" y="4283047"/>
            <a:ext cx="5315692" cy="1533739"/>
          </a:xfrm>
          <a:prstGeom prst="rect">
            <a:avLst/>
          </a:prstGeom>
        </p:spPr>
      </p:pic>
    </p:spTree>
    <p:extLst>
      <p:ext uri="{BB962C8B-B14F-4D97-AF65-F5344CB8AC3E}">
        <p14:creationId xmlns:p14="http://schemas.microsoft.com/office/powerpoint/2010/main" val="3296059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8FCE-9057-4C89-C7E7-2B357EE349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32E8CA-EF3F-A96A-9CBF-97F077B92F86}"/>
              </a:ext>
            </a:extLst>
          </p:cNvPr>
          <p:cNvSpPr>
            <a:spLocks noGrp="1"/>
          </p:cNvSpPr>
          <p:nvPr>
            <p:ph type="body" sz="quarter" idx="10"/>
          </p:nvPr>
        </p:nvSpPr>
        <p:spPr/>
        <p:txBody>
          <a:bodyPr>
            <a:normAutofit/>
          </a:bodyPr>
          <a:lstStyle/>
          <a:p>
            <a:r>
              <a:rPr lang="en-US" dirty="0"/>
              <a:t>Next, we allocate and map in the second address space, which consists of </a:t>
            </a:r>
            <a:r>
              <a:rPr lang="en-US" b="1" dirty="0"/>
              <a:t>512</a:t>
            </a:r>
            <a:r>
              <a:rPr lang="en-US" dirty="0"/>
              <a:t> consecutive 4K pages</a:t>
            </a:r>
          </a:p>
          <a:p>
            <a:pPr lvl="1"/>
            <a:r>
              <a:rPr lang="en-US" dirty="0"/>
              <a:t>A full 2MB range</a:t>
            </a:r>
          </a:p>
          <a:p>
            <a:endParaRPr lang="en-US" dirty="0"/>
          </a:p>
          <a:p>
            <a:endParaRPr lang="en-US" dirty="0"/>
          </a:p>
          <a:p>
            <a:endParaRPr lang="en-US" dirty="0"/>
          </a:p>
          <a:p>
            <a:endParaRPr lang="en-US" dirty="0"/>
          </a:p>
          <a:p>
            <a:endParaRPr lang="en-US" dirty="0"/>
          </a:p>
          <a:p>
            <a:endParaRPr lang="en-US" dirty="0"/>
          </a:p>
          <a:p>
            <a:r>
              <a:rPr lang="en-US" dirty="0"/>
              <a:t>Then, we obtain 2</a:t>
            </a:r>
            <a:r>
              <a:rPr lang="en-US" baseline="30000" dirty="0"/>
              <a:t>nd</a:t>
            </a:r>
            <a:r>
              <a:rPr lang="en-US" dirty="0"/>
              <a:t> level page table entries for both of the base addresses and make a backup of the default content for the second address’ entry</a:t>
            </a:r>
          </a:p>
        </p:txBody>
      </p:sp>
      <p:sp>
        <p:nvSpPr>
          <p:cNvPr id="3" name="Title 2">
            <a:extLst>
              <a:ext uri="{FF2B5EF4-FFF2-40B4-BE49-F238E27FC236}">
                <a16:creationId xmlns:a16="http://schemas.microsoft.com/office/drawing/2014/main" id="{B958EF90-1202-17A8-6DB0-D136B324B748}"/>
              </a:ext>
            </a:extLst>
          </p:cNvPr>
          <p:cNvSpPr>
            <a:spLocks noGrp="1"/>
          </p:cNvSpPr>
          <p:nvPr>
            <p:ph type="title"/>
          </p:nvPr>
        </p:nvSpPr>
        <p:spPr/>
        <p:txBody>
          <a:bodyPr>
            <a:normAutofit/>
          </a:bodyPr>
          <a:lstStyle/>
          <a:p>
            <a:r>
              <a:rPr lang="en-US" dirty="0" err="1"/>
              <a:t>PaX</a:t>
            </a:r>
            <a:r>
              <a:rPr lang="en-US" dirty="0"/>
              <a:t>/grsecurity PRIVATE KSTACKS – Proof-of-Concept</a:t>
            </a:r>
          </a:p>
        </p:txBody>
      </p:sp>
      <p:pic>
        <p:nvPicPr>
          <p:cNvPr id="5" name="Obraz 4">
            <a:extLst>
              <a:ext uri="{FF2B5EF4-FFF2-40B4-BE49-F238E27FC236}">
                <a16:creationId xmlns:a16="http://schemas.microsoft.com/office/drawing/2014/main" id="{01FA048F-1AF0-987E-7905-85412A8F0A93}"/>
              </a:ext>
            </a:extLst>
          </p:cNvPr>
          <p:cNvPicPr>
            <a:picLocks noChangeAspect="1"/>
          </p:cNvPicPr>
          <p:nvPr/>
        </p:nvPicPr>
        <p:blipFill>
          <a:blip r:embed="rId2"/>
          <a:stretch>
            <a:fillRect/>
          </a:stretch>
        </p:blipFill>
        <p:spPr>
          <a:xfrm>
            <a:off x="3400049" y="2748308"/>
            <a:ext cx="5391902" cy="1333686"/>
          </a:xfrm>
          <a:prstGeom prst="rect">
            <a:avLst/>
          </a:prstGeom>
        </p:spPr>
      </p:pic>
      <p:pic>
        <p:nvPicPr>
          <p:cNvPr id="15" name="Obraz 14">
            <a:extLst>
              <a:ext uri="{FF2B5EF4-FFF2-40B4-BE49-F238E27FC236}">
                <a16:creationId xmlns:a16="http://schemas.microsoft.com/office/drawing/2014/main" id="{BB770F5E-A944-E085-E8FF-48441A5EA602}"/>
              </a:ext>
            </a:extLst>
          </p:cNvPr>
          <p:cNvPicPr>
            <a:picLocks noChangeAspect="1"/>
          </p:cNvPicPr>
          <p:nvPr/>
        </p:nvPicPr>
        <p:blipFill>
          <a:blip r:embed="rId3"/>
          <a:stretch>
            <a:fillRect/>
          </a:stretch>
        </p:blipFill>
        <p:spPr>
          <a:xfrm>
            <a:off x="4895682" y="5587675"/>
            <a:ext cx="2400635" cy="600159"/>
          </a:xfrm>
          <a:prstGeom prst="rect">
            <a:avLst/>
          </a:prstGeom>
        </p:spPr>
      </p:pic>
    </p:spTree>
    <p:extLst>
      <p:ext uri="{BB962C8B-B14F-4D97-AF65-F5344CB8AC3E}">
        <p14:creationId xmlns:p14="http://schemas.microsoft.com/office/powerpoint/2010/main" val="2998375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2FEA-58B0-D174-81D2-D7017B0B00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E99800-A11E-AA80-19ED-94D214F5C7A5}"/>
              </a:ext>
            </a:extLst>
          </p:cNvPr>
          <p:cNvSpPr>
            <a:spLocks noGrp="1"/>
          </p:cNvSpPr>
          <p:nvPr>
            <p:ph type="body" sz="quarter" idx="10"/>
          </p:nvPr>
        </p:nvSpPr>
        <p:spPr/>
        <p:txBody>
          <a:bodyPr>
            <a:normAutofit/>
          </a:bodyPr>
          <a:lstStyle/>
          <a:p>
            <a:r>
              <a:rPr lang="en-US" dirty="0"/>
              <a:t>Now, we can predict the virtual address of the expected spurious </a:t>
            </a:r>
            <a:r>
              <a:rPr lang="en-US" dirty="0">
                <a:latin typeface="Courier New" panose="02070309020205020404" pitchFamily="49" charset="0"/>
                <a:cs typeface="Courier New" panose="02070309020205020404" pitchFamily="49" charset="0"/>
              </a:rPr>
              <a:t>#PF</a:t>
            </a:r>
          </a:p>
          <a:p>
            <a:pPr lvl="1"/>
            <a:r>
              <a:rPr lang="en-US" dirty="0"/>
              <a:t>It is an address of the first unmapped page from the 2MB range of the first address space</a:t>
            </a:r>
          </a:p>
          <a:p>
            <a:pPr lvl="2"/>
            <a:r>
              <a:rPr lang="en-US" dirty="0"/>
              <a:t>Remember: we only mapped in 502 of 4K pages</a:t>
            </a:r>
          </a:p>
        </p:txBody>
      </p:sp>
      <p:sp>
        <p:nvSpPr>
          <p:cNvPr id="3" name="Title 2">
            <a:extLst>
              <a:ext uri="{FF2B5EF4-FFF2-40B4-BE49-F238E27FC236}">
                <a16:creationId xmlns:a16="http://schemas.microsoft.com/office/drawing/2014/main" id="{D4EFFC29-313F-12BE-0525-2BEE5EF77FAD}"/>
              </a:ext>
            </a:extLst>
          </p:cNvPr>
          <p:cNvSpPr>
            <a:spLocks noGrp="1"/>
          </p:cNvSpPr>
          <p:nvPr>
            <p:ph type="title"/>
          </p:nvPr>
        </p:nvSpPr>
        <p:spPr/>
        <p:txBody>
          <a:bodyPr>
            <a:normAutofit/>
          </a:bodyPr>
          <a:lstStyle/>
          <a:p>
            <a:r>
              <a:rPr lang="en-US" dirty="0" err="1"/>
              <a:t>PaX</a:t>
            </a:r>
            <a:r>
              <a:rPr lang="en-US" dirty="0"/>
              <a:t>/grsecurity PRIVATE KSTACKS – Proof-of-Concept</a:t>
            </a:r>
          </a:p>
        </p:txBody>
      </p:sp>
      <p:pic>
        <p:nvPicPr>
          <p:cNvPr id="15" name="Obraz 14">
            <a:extLst>
              <a:ext uri="{FF2B5EF4-FFF2-40B4-BE49-F238E27FC236}">
                <a16:creationId xmlns:a16="http://schemas.microsoft.com/office/drawing/2014/main" id="{F6256BE7-657A-665E-1A22-0CB91FAD1674}"/>
              </a:ext>
            </a:extLst>
          </p:cNvPr>
          <p:cNvPicPr>
            <a:picLocks noChangeAspect="1"/>
          </p:cNvPicPr>
          <p:nvPr/>
        </p:nvPicPr>
        <p:blipFill>
          <a:blip r:embed="rId2"/>
          <a:stretch>
            <a:fillRect/>
          </a:stretch>
        </p:blipFill>
        <p:spPr>
          <a:xfrm>
            <a:off x="3080916" y="3263318"/>
            <a:ext cx="6030167" cy="809738"/>
          </a:xfrm>
          <a:prstGeom prst="rect">
            <a:avLst/>
          </a:prstGeom>
        </p:spPr>
      </p:pic>
    </p:spTree>
    <p:extLst>
      <p:ext uri="{BB962C8B-B14F-4D97-AF65-F5344CB8AC3E}">
        <p14:creationId xmlns:p14="http://schemas.microsoft.com/office/powerpoint/2010/main" val="3374957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78152-BECC-AF25-C397-EDF0F959C38B}"/>
              </a:ext>
            </a:extLst>
          </p:cNvPr>
          <p:cNvSpPr>
            <a:spLocks noGrp="1"/>
          </p:cNvSpPr>
          <p:nvPr>
            <p:ph type="title"/>
          </p:nvPr>
        </p:nvSpPr>
        <p:spPr/>
        <p:txBody>
          <a:bodyPr/>
          <a:lstStyle/>
          <a:p>
            <a:r>
              <a:rPr lang="en-US" dirty="0" err="1"/>
              <a:t>PaX</a:t>
            </a:r>
            <a:r>
              <a:rPr lang="en-US" dirty="0"/>
              <a:t>/grsecurity PRIVATE KSTACKS – Proof-of-Concept</a:t>
            </a:r>
            <a:endParaRPr lang="pl-PL" dirty="0"/>
          </a:p>
        </p:txBody>
      </p:sp>
      <p:sp>
        <p:nvSpPr>
          <p:cNvPr id="3" name="Symbol zastępczy tekstu 2">
            <a:extLst>
              <a:ext uri="{FF2B5EF4-FFF2-40B4-BE49-F238E27FC236}">
                <a16:creationId xmlns:a16="http://schemas.microsoft.com/office/drawing/2014/main" id="{4D074E77-57C5-8DB8-8B8B-7BFD5C724D60}"/>
              </a:ext>
            </a:extLst>
          </p:cNvPr>
          <p:cNvSpPr>
            <a:spLocks noGrp="1"/>
          </p:cNvSpPr>
          <p:nvPr>
            <p:ph type="body" sz="quarter" idx="10"/>
          </p:nvPr>
        </p:nvSpPr>
        <p:spPr/>
        <p:txBody>
          <a:bodyPr/>
          <a:lstStyle/>
          <a:p>
            <a:r>
              <a:rPr lang="en-GB" dirty="0"/>
              <a:t>Finally, by running the main loop, we should be able to trigger the predicted spurious </a:t>
            </a:r>
            <a:r>
              <a:rPr lang="en-GB" dirty="0">
                <a:latin typeface="Courier New" panose="02070309020205020404" pitchFamily="49" charset="0"/>
                <a:cs typeface="Courier New" panose="02070309020205020404" pitchFamily="49" charset="0"/>
              </a:rPr>
              <a:t>#PF</a:t>
            </a:r>
            <a:r>
              <a:rPr lang="en-GB" dirty="0"/>
              <a:t> exception</a:t>
            </a:r>
          </a:p>
          <a:p>
            <a:pPr lvl="1"/>
            <a:r>
              <a:rPr lang="en-GB" dirty="0"/>
              <a:t>The loop does the following…</a:t>
            </a:r>
          </a:p>
          <a:p>
            <a:pPr lvl="1"/>
            <a:r>
              <a:rPr lang="en-GB" dirty="0"/>
              <a:t>At its second iterations, we should hit the</a:t>
            </a:r>
            <a:br>
              <a:rPr lang="en-GB" dirty="0"/>
            </a:br>
            <a:r>
              <a:rPr lang="en-GB" dirty="0"/>
              <a:t>paging-structure cache collision…</a:t>
            </a:r>
          </a:p>
          <a:p>
            <a:endParaRPr lang="pl-PL" dirty="0"/>
          </a:p>
        </p:txBody>
      </p:sp>
      <p:sp>
        <p:nvSpPr>
          <p:cNvPr id="4" name="Symbol zastępczy tekstu 3">
            <a:extLst>
              <a:ext uri="{FF2B5EF4-FFF2-40B4-BE49-F238E27FC236}">
                <a16:creationId xmlns:a16="http://schemas.microsoft.com/office/drawing/2014/main" id="{54B8EBE9-D318-B5FB-D512-F0023406DE6B}"/>
              </a:ext>
            </a:extLst>
          </p:cNvPr>
          <p:cNvSpPr>
            <a:spLocks noGrp="1"/>
          </p:cNvSpPr>
          <p:nvPr>
            <p:ph type="body" sz="quarter" idx="11"/>
          </p:nvPr>
        </p:nvSpPr>
        <p:spPr/>
        <p:txBody>
          <a:bodyPr/>
          <a:lstStyle/>
          <a:p>
            <a:endParaRPr lang="pl-PL" dirty="0"/>
          </a:p>
        </p:txBody>
      </p:sp>
      <p:pic>
        <p:nvPicPr>
          <p:cNvPr id="6" name="Obraz 5">
            <a:extLst>
              <a:ext uri="{FF2B5EF4-FFF2-40B4-BE49-F238E27FC236}">
                <a16:creationId xmlns:a16="http://schemas.microsoft.com/office/drawing/2014/main" id="{717A552D-B3AA-CAEF-94CA-6C2A2ADA42EF}"/>
              </a:ext>
            </a:extLst>
          </p:cNvPr>
          <p:cNvPicPr>
            <a:picLocks noChangeAspect="1"/>
          </p:cNvPicPr>
          <p:nvPr/>
        </p:nvPicPr>
        <p:blipFill>
          <a:blip r:embed="rId2"/>
          <a:stretch>
            <a:fillRect/>
          </a:stretch>
        </p:blipFill>
        <p:spPr>
          <a:xfrm>
            <a:off x="6096000" y="1377873"/>
            <a:ext cx="5354628" cy="5480127"/>
          </a:xfrm>
          <a:prstGeom prst="rect">
            <a:avLst/>
          </a:prstGeom>
        </p:spPr>
      </p:pic>
    </p:spTree>
    <p:extLst>
      <p:ext uri="{BB962C8B-B14F-4D97-AF65-F5344CB8AC3E}">
        <p14:creationId xmlns:p14="http://schemas.microsoft.com/office/powerpoint/2010/main" val="1227315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1E0E-C74D-12A4-7FB8-7BA5BBF201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5E534B-FF2D-3825-9785-3951794AD048}"/>
              </a:ext>
            </a:extLst>
          </p:cNvPr>
          <p:cNvSpPr>
            <a:spLocks noGrp="1"/>
          </p:cNvSpPr>
          <p:nvPr>
            <p:ph type="body" sz="quarter" idx="10"/>
          </p:nvPr>
        </p:nvSpPr>
        <p:spPr/>
        <p:txBody>
          <a:bodyPr>
            <a:normAutofit/>
          </a:bodyPr>
          <a:lstStyle/>
          <a:p>
            <a:r>
              <a:rPr lang="en-US" dirty="0"/>
              <a:t>And there we have it!</a:t>
            </a:r>
          </a:p>
        </p:txBody>
      </p:sp>
      <p:sp>
        <p:nvSpPr>
          <p:cNvPr id="3" name="Title 2">
            <a:extLst>
              <a:ext uri="{FF2B5EF4-FFF2-40B4-BE49-F238E27FC236}">
                <a16:creationId xmlns:a16="http://schemas.microsoft.com/office/drawing/2014/main" id="{BF0071AB-E077-6460-1D01-20F8B588B5D1}"/>
              </a:ext>
            </a:extLst>
          </p:cNvPr>
          <p:cNvSpPr>
            <a:spLocks noGrp="1"/>
          </p:cNvSpPr>
          <p:nvPr>
            <p:ph type="title"/>
          </p:nvPr>
        </p:nvSpPr>
        <p:spPr/>
        <p:txBody>
          <a:bodyPr>
            <a:normAutofit/>
          </a:bodyPr>
          <a:lstStyle/>
          <a:p>
            <a:r>
              <a:rPr lang="en-US" dirty="0" err="1"/>
              <a:t>PaX</a:t>
            </a:r>
            <a:r>
              <a:rPr lang="en-US" dirty="0"/>
              <a:t>/grsecurity PRIVATE KSTACKS – Proof-of-Concept</a:t>
            </a:r>
          </a:p>
        </p:txBody>
      </p:sp>
      <p:pic>
        <p:nvPicPr>
          <p:cNvPr id="5" name="Obraz 4">
            <a:extLst>
              <a:ext uri="{FF2B5EF4-FFF2-40B4-BE49-F238E27FC236}">
                <a16:creationId xmlns:a16="http://schemas.microsoft.com/office/drawing/2014/main" id="{B1877BBF-A693-F6EB-4EB1-0C6D6D086002}"/>
              </a:ext>
            </a:extLst>
          </p:cNvPr>
          <p:cNvPicPr>
            <a:picLocks noChangeAspect="1"/>
          </p:cNvPicPr>
          <p:nvPr/>
        </p:nvPicPr>
        <p:blipFill>
          <a:blip r:embed="rId2"/>
          <a:stretch>
            <a:fillRect/>
          </a:stretch>
        </p:blipFill>
        <p:spPr>
          <a:xfrm>
            <a:off x="5748794" y="19698"/>
            <a:ext cx="5009322" cy="679475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Pismo odręczne 8">
                <a:extLst>
                  <a:ext uri="{FF2B5EF4-FFF2-40B4-BE49-F238E27FC236}">
                    <a16:creationId xmlns:a16="http://schemas.microsoft.com/office/drawing/2014/main" id="{5888F1A6-763E-88DD-FA99-96DEB81B5749}"/>
                  </a:ext>
                </a:extLst>
              </p14:cNvPr>
              <p14:cNvContentPartPr/>
              <p14:nvPr/>
            </p14:nvContentPartPr>
            <p14:xfrm>
              <a:off x="7205537" y="1256306"/>
              <a:ext cx="1198992" cy="304382"/>
            </p14:xfrm>
          </p:contentPart>
        </mc:Choice>
        <mc:Fallback xmlns="">
          <p:pic>
            <p:nvPicPr>
              <p:cNvPr id="9" name="Pismo odręczne 8">
                <a:extLst>
                  <a:ext uri="{FF2B5EF4-FFF2-40B4-BE49-F238E27FC236}">
                    <a16:creationId xmlns:a16="http://schemas.microsoft.com/office/drawing/2014/main" id="{5888F1A6-763E-88DD-FA99-96DEB81B5749}"/>
                  </a:ext>
                </a:extLst>
              </p:cNvPr>
              <p:cNvPicPr/>
              <p:nvPr/>
            </p:nvPicPr>
            <p:blipFill>
              <a:blip r:embed="rId4"/>
              <a:stretch>
                <a:fillRect/>
              </a:stretch>
            </p:blipFill>
            <p:spPr>
              <a:xfrm>
                <a:off x="7199416" y="1250182"/>
                <a:ext cx="1211234" cy="3166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Pismo odręczne 11">
                <a:extLst>
                  <a:ext uri="{FF2B5EF4-FFF2-40B4-BE49-F238E27FC236}">
                    <a16:creationId xmlns:a16="http://schemas.microsoft.com/office/drawing/2014/main" id="{8CF85CF7-4406-8DCC-B6F0-339CCE445AB7}"/>
                  </a:ext>
                </a:extLst>
              </p14:cNvPr>
              <p14:cNvContentPartPr/>
              <p14:nvPr/>
            </p14:nvContentPartPr>
            <p14:xfrm>
              <a:off x="8138046" y="3390849"/>
              <a:ext cx="590760" cy="434880"/>
            </p14:xfrm>
          </p:contentPart>
        </mc:Choice>
        <mc:Fallback xmlns="">
          <p:pic>
            <p:nvPicPr>
              <p:cNvPr id="12" name="Pismo odręczne 11">
                <a:extLst>
                  <a:ext uri="{FF2B5EF4-FFF2-40B4-BE49-F238E27FC236}">
                    <a16:creationId xmlns:a16="http://schemas.microsoft.com/office/drawing/2014/main" id="{8CF85CF7-4406-8DCC-B6F0-339CCE445AB7}"/>
                  </a:ext>
                </a:extLst>
              </p:cNvPr>
              <p:cNvPicPr/>
              <p:nvPr/>
            </p:nvPicPr>
            <p:blipFill>
              <a:blip r:embed="rId6"/>
              <a:stretch>
                <a:fillRect/>
              </a:stretch>
            </p:blipFill>
            <p:spPr>
              <a:xfrm>
                <a:off x="8131926" y="3384729"/>
                <a:ext cx="6030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Pismo odręczne 16">
                <a:extLst>
                  <a:ext uri="{FF2B5EF4-FFF2-40B4-BE49-F238E27FC236}">
                    <a16:creationId xmlns:a16="http://schemas.microsoft.com/office/drawing/2014/main" id="{79800661-3333-49CF-52CF-3D813E92C07F}"/>
                  </a:ext>
                </a:extLst>
              </p14:cNvPr>
              <p14:cNvContentPartPr/>
              <p14:nvPr/>
            </p14:nvContentPartPr>
            <p14:xfrm>
              <a:off x="8138046" y="3825729"/>
              <a:ext cx="150480" cy="11520"/>
            </p14:xfrm>
          </p:contentPart>
        </mc:Choice>
        <mc:Fallback xmlns="">
          <p:pic>
            <p:nvPicPr>
              <p:cNvPr id="17" name="Pismo odręczne 16">
                <a:extLst>
                  <a:ext uri="{FF2B5EF4-FFF2-40B4-BE49-F238E27FC236}">
                    <a16:creationId xmlns:a16="http://schemas.microsoft.com/office/drawing/2014/main" id="{79800661-3333-49CF-52CF-3D813E92C07F}"/>
                  </a:ext>
                </a:extLst>
              </p:cNvPr>
              <p:cNvPicPr/>
              <p:nvPr/>
            </p:nvPicPr>
            <p:blipFill>
              <a:blip r:embed="rId8"/>
              <a:stretch>
                <a:fillRect/>
              </a:stretch>
            </p:blipFill>
            <p:spPr>
              <a:xfrm>
                <a:off x="8131926" y="3819609"/>
                <a:ext cx="162720" cy="23760"/>
              </a:xfrm>
              <a:prstGeom prst="rect">
                <a:avLst/>
              </a:prstGeom>
            </p:spPr>
          </p:pic>
        </mc:Fallback>
      </mc:AlternateContent>
    </p:spTree>
    <p:extLst>
      <p:ext uri="{BB962C8B-B14F-4D97-AF65-F5344CB8AC3E}">
        <p14:creationId xmlns:p14="http://schemas.microsoft.com/office/powerpoint/2010/main" val="262320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7CC3B7-A204-7FD3-2F6D-2F8D236507DA}"/>
              </a:ext>
            </a:extLst>
          </p:cNvPr>
          <p:cNvSpPr>
            <a:spLocks noGrp="1"/>
          </p:cNvSpPr>
          <p:nvPr>
            <p:ph type="title"/>
          </p:nvPr>
        </p:nvSpPr>
        <p:spPr/>
        <p:txBody>
          <a:bodyPr/>
          <a:lstStyle/>
          <a:p>
            <a:r>
              <a:rPr lang="en-US" dirty="0"/>
              <a:t>What is the Translation-Lookaside Buffer (TLB)?</a:t>
            </a:r>
            <a:endParaRPr lang="pl-PL" dirty="0"/>
          </a:p>
        </p:txBody>
      </p:sp>
      <p:sp>
        <p:nvSpPr>
          <p:cNvPr id="3" name="Symbol zastępczy tekstu 2">
            <a:extLst>
              <a:ext uri="{FF2B5EF4-FFF2-40B4-BE49-F238E27FC236}">
                <a16:creationId xmlns:a16="http://schemas.microsoft.com/office/drawing/2014/main" id="{69D302F5-8789-2A23-BE5E-FF64E7774BEC}"/>
              </a:ext>
            </a:extLst>
          </p:cNvPr>
          <p:cNvSpPr>
            <a:spLocks noGrp="1"/>
          </p:cNvSpPr>
          <p:nvPr>
            <p:ph type="body" sz="quarter" idx="10"/>
          </p:nvPr>
        </p:nvSpPr>
        <p:spPr/>
        <p:txBody>
          <a:bodyPr/>
          <a:lstStyle/>
          <a:p>
            <a:r>
              <a:rPr lang="en-GB" dirty="0"/>
              <a:t>Example schematic of 4-level page tables</a:t>
            </a:r>
            <a:endParaRPr lang="pl-PL" dirty="0"/>
          </a:p>
        </p:txBody>
      </p:sp>
      <p:sp>
        <p:nvSpPr>
          <p:cNvPr id="4" name="Symbol zastępczy tekstu 3">
            <a:extLst>
              <a:ext uri="{FF2B5EF4-FFF2-40B4-BE49-F238E27FC236}">
                <a16:creationId xmlns:a16="http://schemas.microsoft.com/office/drawing/2014/main" id="{084209CB-6C93-8D43-D740-AA2C429D809D}"/>
              </a:ext>
            </a:extLst>
          </p:cNvPr>
          <p:cNvSpPr>
            <a:spLocks noGrp="1"/>
          </p:cNvSpPr>
          <p:nvPr>
            <p:ph type="body" sz="quarter" idx="11"/>
          </p:nvPr>
        </p:nvSpPr>
        <p:spPr/>
        <p:txBody>
          <a:bodyPr/>
          <a:lstStyle/>
          <a:p>
            <a:r>
              <a:rPr lang="en-GB" dirty="0"/>
              <a:t>Format of typical 4K virtual memory page</a:t>
            </a:r>
            <a:endParaRPr lang="pl-PL" dirty="0"/>
          </a:p>
        </p:txBody>
      </p:sp>
      <p:pic>
        <p:nvPicPr>
          <p:cNvPr id="7" name="Obraz 6">
            <a:extLst>
              <a:ext uri="{FF2B5EF4-FFF2-40B4-BE49-F238E27FC236}">
                <a16:creationId xmlns:a16="http://schemas.microsoft.com/office/drawing/2014/main" id="{73C239A6-85F2-6AD9-56DB-924A52A23B5E}"/>
              </a:ext>
            </a:extLst>
          </p:cNvPr>
          <p:cNvPicPr>
            <a:picLocks noChangeAspect="1"/>
          </p:cNvPicPr>
          <p:nvPr/>
        </p:nvPicPr>
        <p:blipFill>
          <a:blip r:embed="rId2"/>
          <a:stretch>
            <a:fillRect/>
          </a:stretch>
        </p:blipFill>
        <p:spPr>
          <a:xfrm>
            <a:off x="445367" y="2363920"/>
            <a:ext cx="5300775" cy="4014662"/>
          </a:xfrm>
          <a:prstGeom prst="rect">
            <a:avLst/>
          </a:prstGeom>
        </p:spPr>
      </p:pic>
      <p:pic>
        <p:nvPicPr>
          <p:cNvPr id="5" name="Obraz 4">
            <a:extLst>
              <a:ext uri="{FF2B5EF4-FFF2-40B4-BE49-F238E27FC236}">
                <a16:creationId xmlns:a16="http://schemas.microsoft.com/office/drawing/2014/main" id="{DC782BBF-AE87-943C-201D-6CBFA3395999}"/>
              </a:ext>
            </a:extLst>
          </p:cNvPr>
          <p:cNvPicPr>
            <a:picLocks noChangeAspect="1"/>
          </p:cNvPicPr>
          <p:nvPr/>
        </p:nvPicPr>
        <p:blipFill>
          <a:blip r:embed="rId3"/>
          <a:stretch>
            <a:fillRect/>
          </a:stretch>
        </p:blipFill>
        <p:spPr>
          <a:xfrm>
            <a:off x="5953801" y="2217148"/>
            <a:ext cx="5721050" cy="4640852"/>
          </a:xfrm>
          <a:prstGeom prst="rect">
            <a:avLst/>
          </a:prstGeom>
        </p:spPr>
      </p:pic>
      <p:sp>
        <p:nvSpPr>
          <p:cNvPr id="6" name="pole tekstowe 5">
            <a:extLst>
              <a:ext uri="{FF2B5EF4-FFF2-40B4-BE49-F238E27FC236}">
                <a16:creationId xmlns:a16="http://schemas.microsoft.com/office/drawing/2014/main" id="{BEE45239-4703-56D0-4A29-BFA3B80B5C29}"/>
              </a:ext>
            </a:extLst>
          </p:cNvPr>
          <p:cNvSpPr txBox="1"/>
          <p:nvPr/>
        </p:nvSpPr>
        <p:spPr>
          <a:xfrm>
            <a:off x="0" y="6488668"/>
            <a:ext cx="4993325" cy="369332"/>
          </a:xfrm>
          <a:prstGeom prst="rect">
            <a:avLst/>
          </a:prstGeom>
          <a:noFill/>
        </p:spPr>
        <p:txBody>
          <a:bodyPr wrap="square" rtlCol="0">
            <a:spAutoFit/>
          </a:bodyPr>
          <a:lstStyle/>
          <a:p>
            <a:pPr algn="l"/>
            <a:r>
              <a:rPr lang="en-GB" sz="1100" dirty="0"/>
              <a:t>Source:</a:t>
            </a:r>
            <a:r>
              <a:rPr lang="en-GB" dirty="0"/>
              <a:t> </a:t>
            </a:r>
            <a:r>
              <a:rPr lang="en-GB" sz="1100" b="0" i="0" u="none" strike="noStrike" baseline="0" dirty="0">
                <a:solidFill>
                  <a:srgbClr val="0860A9"/>
                </a:solidFill>
                <a:latin typeface="NeoSansIntelMedium"/>
              </a:rPr>
              <a:t>Intel® 64 and IA-32 Architectures </a:t>
            </a:r>
            <a:r>
              <a:rPr lang="pl-PL" sz="1100" b="0" i="0" u="none" strike="noStrike" baseline="0" dirty="0">
                <a:solidFill>
                  <a:srgbClr val="0860A9"/>
                </a:solidFill>
                <a:latin typeface="NeoSansIntelMedium"/>
              </a:rPr>
              <a:t>Software Developer’s Manual</a:t>
            </a:r>
            <a:endParaRPr lang="pl-PL" sz="1100" dirty="0"/>
          </a:p>
        </p:txBody>
      </p:sp>
    </p:spTree>
    <p:extLst>
      <p:ext uri="{BB962C8B-B14F-4D97-AF65-F5344CB8AC3E}">
        <p14:creationId xmlns:p14="http://schemas.microsoft.com/office/powerpoint/2010/main" val="1138217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4C40-6427-6FE9-9E6B-BE65C1089B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CB44C-B396-9A84-50AD-B57CB20B4410}"/>
              </a:ext>
            </a:extLst>
          </p:cNvPr>
          <p:cNvSpPr>
            <a:spLocks noGrp="1"/>
          </p:cNvSpPr>
          <p:nvPr>
            <p:ph type="body" sz="quarter" idx="10"/>
          </p:nvPr>
        </p:nvSpPr>
        <p:spPr/>
        <p:txBody>
          <a:bodyPr>
            <a:normAutofit/>
          </a:bodyPr>
          <a:lstStyle/>
          <a:p>
            <a:r>
              <a:rPr lang="en-GB" dirty="0"/>
              <a:t>Summary:</a:t>
            </a:r>
          </a:p>
          <a:p>
            <a:pPr lvl="1"/>
            <a:r>
              <a:rPr lang="en-GB" dirty="0"/>
              <a:t>The higher-level page table entries can be cached in paging-structure caches whenever CPU decides to do so</a:t>
            </a:r>
          </a:p>
          <a:p>
            <a:pPr lvl="1"/>
            <a:r>
              <a:rPr lang="en-GB" dirty="0"/>
              <a:t>When aliasing and/or collision in translation caches can occur: </a:t>
            </a:r>
            <a:r>
              <a:rPr lang="en-GB" b="1" dirty="0"/>
              <a:t>invalidation is a must</a:t>
            </a:r>
          </a:p>
          <a:p>
            <a:pPr lvl="2"/>
            <a:r>
              <a:rPr lang="en-GB" b="1" dirty="0"/>
              <a:t>That’s why Intel SDM recommends the “at least one INVLPG instruction” invalidation</a:t>
            </a:r>
          </a:p>
          <a:p>
            <a:pPr lvl="1"/>
            <a:r>
              <a:rPr lang="en-GB" dirty="0"/>
              <a:t>Otherwise page walk can be optimized and bad things could happen</a:t>
            </a:r>
          </a:p>
          <a:p>
            <a:pPr lvl="5"/>
            <a:endParaRPr lang="en-US" b="1" dirty="0"/>
          </a:p>
        </p:txBody>
      </p:sp>
      <p:sp>
        <p:nvSpPr>
          <p:cNvPr id="3" name="Title 2">
            <a:extLst>
              <a:ext uri="{FF2B5EF4-FFF2-40B4-BE49-F238E27FC236}">
                <a16:creationId xmlns:a16="http://schemas.microsoft.com/office/drawing/2014/main" id="{D3926F95-0666-D249-29DC-B234F4D3DCA1}"/>
              </a:ext>
            </a:extLst>
          </p:cNvPr>
          <p:cNvSpPr>
            <a:spLocks noGrp="1"/>
          </p:cNvSpPr>
          <p:nvPr>
            <p:ph type="title"/>
          </p:nvPr>
        </p:nvSpPr>
        <p:spPr/>
        <p:txBody>
          <a:bodyPr>
            <a:normAutofit/>
          </a:bodyPr>
          <a:lstStyle/>
          <a:p>
            <a:r>
              <a:rPr lang="en-US" dirty="0" err="1"/>
              <a:t>PaX</a:t>
            </a:r>
            <a:r>
              <a:rPr lang="en-US" dirty="0"/>
              <a:t>/grsecurity PRIVATE KSTACKS – Proof-of-Concept</a:t>
            </a:r>
          </a:p>
        </p:txBody>
      </p:sp>
    </p:spTree>
    <p:extLst>
      <p:ext uri="{BB962C8B-B14F-4D97-AF65-F5344CB8AC3E}">
        <p14:creationId xmlns:p14="http://schemas.microsoft.com/office/powerpoint/2010/main" val="3784975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0A888-62C3-07EB-7966-DE8D9842EAB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8E9650E-1806-1AF7-CA98-BD566511D2F5}"/>
              </a:ext>
            </a:extLst>
          </p:cNvPr>
          <p:cNvSpPr>
            <a:spLocks noGrp="1"/>
          </p:cNvSpPr>
          <p:nvPr>
            <p:ph type="title"/>
          </p:nvPr>
        </p:nvSpPr>
        <p:spPr/>
        <p:txBody>
          <a:bodyPr/>
          <a:lstStyle/>
          <a:p>
            <a:r>
              <a:rPr lang="en-GB" noProof="0" dirty="0"/>
              <a:t>Broken INVLPG instruction </a:t>
            </a:r>
            <a:br>
              <a:rPr lang="en-GB" noProof="0" dirty="0"/>
            </a:br>
            <a:r>
              <a:rPr lang="en-GB" noProof="0" dirty="0"/>
              <a:t>on Intel </a:t>
            </a:r>
            <a:r>
              <a:rPr lang="en-GB" noProof="0" dirty="0" err="1"/>
              <a:t>Gracemont</a:t>
            </a:r>
            <a:r>
              <a:rPr lang="en-GB" noProof="0" dirty="0"/>
              <a:t> microarchitecture</a:t>
            </a:r>
          </a:p>
        </p:txBody>
      </p:sp>
    </p:spTree>
    <p:extLst>
      <p:ext uri="{BB962C8B-B14F-4D97-AF65-F5344CB8AC3E}">
        <p14:creationId xmlns:p14="http://schemas.microsoft.com/office/powerpoint/2010/main" val="3928502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F367-3A92-9D1B-153E-0F07D806D4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661488-DE01-BF0E-754A-6406302C8131}"/>
              </a:ext>
            </a:extLst>
          </p:cNvPr>
          <p:cNvSpPr>
            <a:spLocks noGrp="1"/>
          </p:cNvSpPr>
          <p:nvPr>
            <p:ph type="body" sz="quarter" idx="10"/>
          </p:nvPr>
        </p:nvSpPr>
        <p:spPr/>
        <p:txBody>
          <a:bodyPr>
            <a:normAutofit/>
          </a:bodyPr>
          <a:lstStyle/>
          <a:p>
            <a:r>
              <a:rPr lang="en-GB" dirty="0"/>
              <a:t>Around the same time, a FreeBSD received a bug report</a:t>
            </a:r>
          </a:p>
          <a:p>
            <a:pPr lvl="1"/>
            <a:r>
              <a:rPr lang="en-GB" dirty="0">
                <a:hlinkClick r:id="rId2"/>
              </a:rPr>
              <a:t>261169 – Intel Alder Lake: data corruption with </a:t>
            </a:r>
            <a:r>
              <a:rPr lang="en-GB" dirty="0" err="1">
                <a:hlinkClick r:id="rId2"/>
              </a:rPr>
              <a:t>Read&amp;Write</a:t>
            </a:r>
            <a:r>
              <a:rPr lang="en-GB" dirty="0">
                <a:hlinkClick r:id="rId2"/>
              </a:rPr>
              <a:t> files to FAT32 or UFS</a:t>
            </a:r>
            <a:endParaRPr lang="en-GB" dirty="0"/>
          </a:p>
          <a:p>
            <a:pPr lvl="1"/>
            <a:endParaRPr lang="en-US" b="1" dirty="0"/>
          </a:p>
        </p:txBody>
      </p:sp>
      <p:sp>
        <p:nvSpPr>
          <p:cNvPr id="3" name="Title 2">
            <a:extLst>
              <a:ext uri="{FF2B5EF4-FFF2-40B4-BE49-F238E27FC236}">
                <a16:creationId xmlns:a16="http://schemas.microsoft.com/office/drawing/2014/main" id="{BEA2FE8D-1753-806B-D9D3-41331E26E07B}"/>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pic>
        <p:nvPicPr>
          <p:cNvPr id="5" name="Obraz 4">
            <a:extLst>
              <a:ext uri="{FF2B5EF4-FFF2-40B4-BE49-F238E27FC236}">
                <a16:creationId xmlns:a16="http://schemas.microsoft.com/office/drawing/2014/main" id="{7E19ECBC-FF73-1B5B-BBBA-99DB41BB7AE1}"/>
              </a:ext>
            </a:extLst>
          </p:cNvPr>
          <p:cNvPicPr>
            <a:picLocks noChangeAspect="1"/>
          </p:cNvPicPr>
          <p:nvPr/>
        </p:nvPicPr>
        <p:blipFill>
          <a:blip r:embed="rId3"/>
          <a:stretch>
            <a:fillRect/>
          </a:stretch>
        </p:blipFill>
        <p:spPr>
          <a:xfrm>
            <a:off x="1934999" y="2563044"/>
            <a:ext cx="8322001" cy="4294956"/>
          </a:xfrm>
          <a:prstGeom prst="rect">
            <a:avLst/>
          </a:prstGeom>
        </p:spPr>
      </p:pic>
    </p:spTree>
    <p:extLst>
      <p:ext uri="{BB962C8B-B14F-4D97-AF65-F5344CB8AC3E}">
        <p14:creationId xmlns:p14="http://schemas.microsoft.com/office/powerpoint/2010/main" val="3678376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A81C-C149-7917-B383-359819C44B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CFB477-DD65-EE14-0D3D-59BD1F837568}"/>
              </a:ext>
            </a:extLst>
          </p:cNvPr>
          <p:cNvSpPr>
            <a:spLocks noGrp="1"/>
          </p:cNvSpPr>
          <p:nvPr>
            <p:ph type="body" sz="quarter" idx="10"/>
          </p:nvPr>
        </p:nvSpPr>
        <p:spPr/>
        <p:txBody>
          <a:bodyPr>
            <a:normAutofit/>
          </a:bodyPr>
          <a:lstStyle/>
          <a:p>
            <a:r>
              <a:rPr lang="en-GB" dirty="0"/>
              <a:t>Some time later FreeBSD received a fix for the issue:</a:t>
            </a:r>
          </a:p>
          <a:p>
            <a:pPr lvl="1"/>
            <a:r>
              <a:rPr lang="en-GB" dirty="0">
                <a:hlinkClick r:id="rId2"/>
              </a:rPr>
              <a:t>https://cgit.freebsd.org/src/commit/?id=cde70e312c3fde5b37a29be1dacb7fde9a45b94a</a:t>
            </a:r>
            <a:endParaRPr lang="en-GB" dirty="0"/>
          </a:p>
          <a:p>
            <a:endParaRPr lang="en-GB" dirty="0"/>
          </a:p>
          <a:p>
            <a:endParaRPr lang="en-GB" dirty="0"/>
          </a:p>
          <a:p>
            <a:endParaRPr lang="en-GB" dirty="0"/>
          </a:p>
          <a:p>
            <a:endParaRPr lang="en-GB" dirty="0"/>
          </a:p>
          <a:p>
            <a:endParaRPr lang="en-GB" dirty="0"/>
          </a:p>
          <a:p>
            <a:endParaRPr lang="en-GB" dirty="0"/>
          </a:p>
          <a:p>
            <a:r>
              <a:rPr lang="en-GB" dirty="0"/>
              <a:t>	</a:t>
            </a:r>
          </a:p>
          <a:p>
            <a:pPr lvl="1"/>
            <a:endParaRPr lang="en-GB" dirty="0"/>
          </a:p>
          <a:p>
            <a:endParaRPr lang="en-GB" dirty="0"/>
          </a:p>
          <a:p>
            <a:pPr lvl="1"/>
            <a:endParaRPr lang="en-US" b="1" dirty="0"/>
          </a:p>
        </p:txBody>
      </p:sp>
      <p:sp>
        <p:nvSpPr>
          <p:cNvPr id="3" name="Title 2">
            <a:extLst>
              <a:ext uri="{FF2B5EF4-FFF2-40B4-BE49-F238E27FC236}">
                <a16:creationId xmlns:a16="http://schemas.microsoft.com/office/drawing/2014/main" id="{7F1B0E9C-EE59-F358-B84D-0B65E0AE583B}"/>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pic>
        <p:nvPicPr>
          <p:cNvPr id="6" name="Obraz 5">
            <a:extLst>
              <a:ext uri="{FF2B5EF4-FFF2-40B4-BE49-F238E27FC236}">
                <a16:creationId xmlns:a16="http://schemas.microsoft.com/office/drawing/2014/main" id="{1F43F4D9-0E15-1854-862D-8D6AE7DD3D12}"/>
              </a:ext>
            </a:extLst>
          </p:cNvPr>
          <p:cNvPicPr>
            <a:picLocks noChangeAspect="1"/>
          </p:cNvPicPr>
          <p:nvPr/>
        </p:nvPicPr>
        <p:blipFill>
          <a:blip r:embed="rId3"/>
          <a:stretch>
            <a:fillRect/>
          </a:stretch>
        </p:blipFill>
        <p:spPr>
          <a:xfrm>
            <a:off x="1409046" y="3187799"/>
            <a:ext cx="9373908" cy="1381318"/>
          </a:xfrm>
          <a:prstGeom prst="rect">
            <a:avLst/>
          </a:prstGeom>
        </p:spPr>
      </p:pic>
    </p:spTree>
    <p:extLst>
      <p:ext uri="{BB962C8B-B14F-4D97-AF65-F5344CB8AC3E}">
        <p14:creationId xmlns:p14="http://schemas.microsoft.com/office/powerpoint/2010/main" val="2504367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7E5E4-8E00-1B97-95A7-D0DE3D5DDD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4488AF-77FC-DE05-74DB-1C0E885BD504}"/>
              </a:ext>
            </a:extLst>
          </p:cNvPr>
          <p:cNvSpPr>
            <a:spLocks noGrp="1"/>
          </p:cNvSpPr>
          <p:nvPr>
            <p:ph type="body" sz="quarter" idx="10"/>
          </p:nvPr>
        </p:nvSpPr>
        <p:spPr/>
        <p:txBody>
          <a:bodyPr>
            <a:normAutofit/>
          </a:bodyPr>
          <a:lstStyle/>
          <a:p>
            <a:r>
              <a:rPr lang="en-GB" dirty="0"/>
              <a:t>What does the fix do?</a:t>
            </a:r>
          </a:p>
          <a:p>
            <a:endParaRPr lang="en-GB" dirty="0"/>
          </a:p>
          <a:p>
            <a:r>
              <a:rPr lang="en-GB" dirty="0"/>
              <a:t>Replaces </a:t>
            </a:r>
            <a:r>
              <a:rPr lang="en-GB" dirty="0">
                <a:latin typeface="Courier New" panose="02070309020205020404" pitchFamily="49" charset="0"/>
                <a:cs typeface="Courier New" panose="02070309020205020404" pitchFamily="49" charset="0"/>
              </a:rPr>
              <a:t>INVLPG</a:t>
            </a:r>
            <a:r>
              <a:rPr lang="en-GB" dirty="0"/>
              <a:t> instruction usage with</a:t>
            </a:r>
            <a:br>
              <a:rPr lang="en-GB" dirty="0"/>
            </a:br>
            <a:r>
              <a:rPr lang="en-GB" dirty="0">
                <a:latin typeface="Courier New" panose="02070309020205020404" pitchFamily="49" charset="0"/>
                <a:cs typeface="Courier New" panose="02070309020205020404" pitchFamily="49" charset="0"/>
              </a:rPr>
              <a:t>INVPCID</a:t>
            </a:r>
            <a:r>
              <a:rPr lang="en-GB" dirty="0"/>
              <a:t>, because the </a:t>
            </a:r>
            <a:r>
              <a:rPr lang="en-GB" dirty="0">
                <a:latin typeface="Courier New" panose="02070309020205020404" pitchFamily="49" charset="0"/>
                <a:cs typeface="Courier New" panose="02070309020205020404" pitchFamily="49" charset="0"/>
              </a:rPr>
              <a:t>INVLPG</a:t>
            </a:r>
            <a:r>
              <a:rPr lang="en-GB" dirty="0"/>
              <a:t> instruction</a:t>
            </a:r>
            <a:br>
              <a:rPr lang="en-GB" dirty="0"/>
            </a:br>
            <a:r>
              <a:rPr lang="en-GB" dirty="0"/>
              <a:t>apparently does not flush all global TLB</a:t>
            </a:r>
            <a:br>
              <a:rPr lang="en-GB" dirty="0"/>
            </a:br>
            <a:r>
              <a:rPr lang="en-GB" dirty="0"/>
              <a:t>entries when PCID is enabled!</a:t>
            </a:r>
          </a:p>
          <a:p>
            <a:pPr lvl="1"/>
            <a:r>
              <a:rPr lang="en-GB" dirty="0"/>
              <a:t>Despite it should!</a:t>
            </a:r>
          </a:p>
          <a:p>
            <a:endParaRPr lang="en-GB" dirty="0"/>
          </a:p>
          <a:p>
            <a:pPr lvl="1"/>
            <a:endParaRPr lang="en-US" b="1" dirty="0"/>
          </a:p>
        </p:txBody>
      </p:sp>
      <p:sp>
        <p:nvSpPr>
          <p:cNvPr id="3" name="Title 2">
            <a:extLst>
              <a:ext uri="{FF2B5EF4-FFF2-40B4-BE49-F238E27FC236}">
                <a16:creationId xmlns:a16="http://schemas.microsoft.com/office/drawing/2014/main" id="{53DBB726-2C7F-3626-C4F2-96166C7FD876}"/>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pic>
        <p:nvPicPr>
          <p:cNvPr id="5" name="Obraz 4">
            <a:extLst>
              <a:ext uri="{FF2B5EF4-FFF2-40B4-BE49-F238E27FC236}">
                <a16:creationId xmlns:a16="http://schemas.microsoft.com/office/drawing/2014/main" id="{4DA5BC65-B8A4-30D9-5295-AB7990F0AB7A}"/>
              </a:ext>
            </a:extLst>
          </p:cNvPr>
          <p:cNvPicPr>
            <a:picLocks noChangeAspect="1"/>
          </p:cNvPicPr>
          <p:nvPr/>
        </p:nvPicPr>
        <p:blipFill>
          <a:blip r:embed="rId2"/>
          <a:stretch>
            <a:fillRect/>
          </a:stretch>
        </p:blipFill>
        <p:spPr>
          <a:xfrm>
            <a:off x="5285315" y="1326468"/>
            <a:ext cx="6204422" cy="5081040"/>
          </a:xfrm>
          <a:prstGeom prst="rect">
            <a:avLst/>
          </a:prstGeom>
        </p:spPr>
      </p:pic>
    </p:spTree>
    <p:extLst>
      <p:ext uri="{BB962C8B-B14F-4D97-AF65-F5344CB8AC3E}">
        <p14:creationId xmlns:p14="http://schemas.microsoft.com/office/powerpoint/2010/main" val="1576349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5F85-6B3A-A135-FDEB-A9106823A5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AFE7A8-C13E-FBBD-0E0D-834624B526B0}"/>
              </a:ext>
            </a:extLst>
          </p:cNvPr>
          <p:cNvSpPr>
            <a:spLocks noGrp="1"/>
          </p:cNvSpPr>
          <p:nvPr>
            <p:ph type="body" sz="quarter" idx="10"/>
          </p:nvPr>
        </p:nvSpPr>
        <p:spPr/>
        <p:txBody>
          <a:bodyPr>
            <a:normAutofit/>
          </a:bodyPr>
          <a:lstStyle/>
          <a:p>
            <a:r>
              <a:rPr lang="en-GB" dirty="0"/>
              <a:t>Then, Intel publishes an erratum for the affected processors:</a:t>
            </a:r>
          </a:p>
          <a:p>
            <a:pPr lvl="1"/>
            <a:r>
              <a:rPr lang="en-GB" dirty="0">
                <a:hlinkClick r:id="rId2"/>
              </a:rPr>
              <a:t>Errata Details - 027 - ID:682436 | 12th Generation Intel® Core™ Processor</a:t>
            </a:r>
            <a:endParaRPr lang="en-GB" dirty="0"/>
          </a:p>
          <a:p>
            <a:pPr lvl="1"/>
            <a:endParaRPr lang="en-GB" dirty="0"/>
          </a:p>
          <a:p>
            <a:pPr lvl="1"/>
            <a:endParaRPr lang="en-GB" dirty="0"/>
          </a:p>
          <a:p>
            <a:pPr lvl="1"/>
            <a:endParaRPr lang="en-US" b="1" dirty="0"/>
          </a:p>
        </p:txBody>
      </p:sp>
      <p:sp>
        <p:nvSpPr>
          <p:cNvPr id="3" name="Title 2">
            <a:extLst>
              <a:ext uri="{FF2B5EF4-FFF2-40B4-BE49-F238E27FC236}">
                <a16:creationId xmlns:a16="http://schemas.microsoft.com/office/drawing/2014/main" id="{E4EF1940-4AEE-083C-B498-34291F46DE94}"/>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pic>
        <p:nvPicPr>
          <p:cNvPr id="6" name="Obraz 5">
            <a:extLst>
              <a:ext uri="{FF2B5EF4-FFF2-40B4-BE49-F238E27FC236}">
                <a16:creationId xmlns:a16="http://schemas.microsoft.com/office/drawing/2014/main" id="{277F2761-3FC4-CB29-D934-C3DA9B64691D}"/>
              </a:ext>
            </a:extLst>
          </p:cNvPr>
          <p:cNvPicPr>
            <a:picLocks noChangeAspect="1"/>
          </p:cNvPicPr>
          <p:nvPr/>
        </p:nvPicPr>
        <p:blipFill>
          <a:blip r:embed="rId3"/>
          <a:stretch>
            <a:fillRect/>
          </a:stretch>
        </p:blipFill>
        <p:spPr>
          <a:xfrm>
            <a:off x="2510208" y="2568741"/>
            <a:ext cx="6735682" cy="4156911"/>
          </a:xfrm>
          <a:prstGeom prst="rect">
            <a:avLst/>
          </a:prstGeom>
        </p:spPr>
      </p:pic>
    </p:spTree>
    <p:extLst>
      <p:ext uri="{BB962C8B-B14F-4D97-AF65-F5344CB8AC3E}">
        <p14:creationId xmlns:p14="http://schemas.microsoft.com/office/powerpoint/2010/main" val="3711792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312D-D102-DC9C-3A53-D018AA56F2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634EB1-1D88-5554-CC56-6EDC1C8178BE}"/>
              </a:ext>
            </a:extLst>
          </p:cNvPr>
          <p:cNvSpPr>
            <a:spLocks noGrp="1"/>
          </p:cNvSpPr>
          <p:nvPr>
            <p:ph type="body" sz="quarter" idx="10"/>
          </p:nvPr>
        </p:nvSpPr>
        <p:spPr/>
        <p:txBody>
          <a:bodyPr>
            <a:normAutofit/>
          </a:bodyPr>
          <a:lstStyle/>
          <a:p>
            <a:r>
              <a:rPr lang="en-GB" dirty="0"/>
              <a:t>The plot thickens…</a:t>
            </a:r>
          </a:p>
          <a:p>
            <a:pPr lvl="1"/>
            <a:r>
              <a:rPr lang="en-GB" dirty="0"/>
              <a:t>Intel confirmed the incorrect </a:t>
            </a:r>
            <a:r>
              <a:rPr lang="en-GB" dirty="0" err="1"/>
              <a:t>behavior</a:t>
            </a:r>
            <a:r>
              <a:rPr lang="en-GB" dirty="0"/>
              <a:t> of </a:t>
            </a:r>
            <a:r>
              <a:rPr lang="en-GB" dirty="0">
                <a:latin typeface="Courier New" panose="02070309020205020404" pitchFamily="49" charset="0"/>
                <a:cs typeface="Courier New" panose="02070309020205020404" pitchFamily="49" charset="0"/>
              </a:rPr>
              <a:t>INVLPG</a:t>
            </a:r>
            <a:r>
              <a:rPr lang="en-GB" dirty="0"/>
              <a:t> instruction, but also …</a:t>
            </a:r>
          </a:p>
          <a:p>
            <a:pPr lvl="1"/>
            <a:r>
              <a:rPr lang="en-GB" dirty="0"/>
              <a:t>Intel mentioned that the </a:t>
            </a:r>
            <a:r>
              <a:rPr lang="en-GB" dirty="0">
                <a:latin typeface="Courier New" panose="02070309020205020404" pitchFamily="49" charset="0"/>
                <a:cs typeface="Courier New" panose="02070309020205020404" pitchFamily="49" charset="0"/>
              </a:rPr>
              <a:t>INVLPG</a:t>
            </a:r>
            <a:r>
              <a:rPr lang="en-GB" dirty="0"/>
              <a:t> instruction only fails to flush global TLB entries when PCID is enabled </a:t>
            </a:r>
            <a:r>
              <a:rPr lang="en-GB" b="1" dirty="0"/>
              <a:t>and</a:t>
            </a:r>
            <a:r>
              <a:rPr lang="en-GB" dirty="0"/>
              <a:t> outside of the VMX virtualized environment!</a:t>
            </a:r>
          </a:p>
          <a:p>
            <a:pPr lvl="1"/>
            <a:endParaRPr lang="en-GB" dirty="0"/>
          </a:p>
          <a:p>
            <a:r>
              <a:rPr lang="en-GB" dirty="0"/>
              <a:t>What was the natural conclusion?</a:t>
            </a:r>
          </a:p>
          <a:p>
            <a:pPr lvl="1"/>
            <a:r>
              <a:rPr lang="en-GB" dirty="0"/>
              <a:t>That this was the same bug we were having with PRIVATE KSTACKS</a:t>
            </a:r>
          </a:p>
          <a:p>
            <a:pPr lvl="2"/>
            <a:r>
              <a:rPr lang="en-GB" dirty="0"/>
              <a:t>There were just too many coincidences…</a:t>
            </a:r>
          </a:p>
          <a:p>
            <a:pPr lvl="1"/>
            <a:endParaRPr lang="en-US" b="1" dirty="0"/>
          </a:p>
        </p:txBody>
      </p:sp>
      <p:sp>
        <p:nvSpPr>
          <p:cNvPr id="3" name="Title 2">
            <a:extLst>
              <a:ext uri="{FF2B5EF4-FFF2-40B4-BE49-F238E27FC236}">
                <a16:creationId xmlns:a16="http://schemas.microsoft.com/office/drawing/2014/main" id="{3D6242C6-C778-B589-AB8C-E4757D180FB8}"/>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spTree>
    <p:extLst>
      <p:ext uri="{BB962C8B-B14F-4D97-AF65-F5344CB8AC3E}">
        <p14:creationId xmlns:p14="http://schemas.microsoft.com/office/powerpoint/2010/main" val="507404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416F-929F-8667-0472-839C0CF3E8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C34049-4E8C-C824-6EC9-EB02D15A157A}"/>
              </a:ext>
            </a:extLst>
          </p:cNvPr>
          <p:cNvSpPr>
            <a:spLocks noGrp="1"/>
          </p:cNvSpPr>
          <p:nvPr>
            <p:ph type="body" sz="quarter" idx="10"/>
          </p:nvPr>
        </p:nvSpPr>
        <p:spPr/>
        <p:txBody>
          <a:bodyPr>
            <a:normAutofit/>
          </a:bodyPr>
          <a:lstStyle/>
          <a:p>
            <a:r>
              <a:rPr lang="en-US" dirty="0"/>
              <a:t>But, there was also a couple of serious “buts”…</a:t>
            </a:r>
          </a:p>
          <a:p>
            <a:pPr lvl="1"/>
            <a:r>
              <a:rPr lang="en-US" dirty="0"/>
              <a:t>The PCID being enabled or disabled did not play a role for the PRIVATE KSTACKS bug at all</a:t>
            </a:r>
          </a:p>
          <a:p>
            <a:pPr lvl="1"/>
            <a:r>
              <a:rPr lang="en-US" dirty="0"/>
              <a:t>And more importantly: unlike FreeBSD, we do not use global pages!</a:t>
            </a:r>
          </a:p>
          <a:p>
            <a:pPr lvl="1"/>
            <a:endParaRPr lang="en-US" dirty="0"/>
          </a:p>
          <a:p>
            <a:r>
              <a:rPr lang="en-US" dirty="0"/>
              <a:t>After a careful investigation we were able to conclude that these were indeed two completely separate issues!</a:t>
            </a:r>
          </a:p>
          <a:p>
            <a:pPr lvl="1"/>
            <a:r>
              <a:rPr lang="en-US" dirty="0"/>
              <a:t>One was just a counter-intuitive corner case scenario resulting from specification ambiguity…</a:t>
            </a:r>
          </a:p>
          <a:p>
            <a:pPr lvl="2"/>
            <a:r>
              <a:rPr lang="en-US" dirty="0"/>
              <a:t>… and opaque new hardware microarchitectural modifications!</a:t>
            </a:r>
          </a:p>
          <a:p>
            <a:pPr lvl="1"/>
            <a:r>
              <a:rPr lang="en-US" dirty="0"/>
              <a:t>The other was just a new hardware CPU bug!</a:t>
            </a:r>
          </a:p>
          <a:p>
            <a:pPr lvl="1"/>
            <a:endParaRPr lang="en-US" dirty="0"/>
          </a:p>
          <a:p>
            <a:r>
              <a:rPr lang="en-US" dirty="0"/>
              <a:t>A classic situation where nothing is what it seems…</a:t>
            </a:r>
          </a:p>
          <a:p>
            <a:pPr lvl="1"/>
            <a:endParaRPr lang="en-US" dirty="0"/>
          </a:p>
        </p:txBody>
      </p:sp>
      <p:sp>
        <p:nvSpPr>
          <p:cNvPr id="3" name="Title 2">
            <a:extLst>
              <a:ext uri="{FF2B5EF4-FFF2-40B4-BE49-F238E27FC236}">
                <a16:creationId xmlns:a16="http://schemas.microsoft.com/office/drawing/2014/main" id="{059EAA74-4015-43D6-79C3-F34B9A07C64C}"/>
              </a:ext>
            </a:extLst>
          </p:cNvPr>
          <p:cNvSpPr>
            <a:spLocks noGrp="1"/>
          </p:cNvSpPr>
          <p:nvPr>
            <p:ph type="title"/>
          </p:nvPr>
        </p:nvSpPr>
        <p:spPr/>
        <p:txBody>
          <a:bodyPr>
            <a:normAutofit/>
          </a:bodyPr>
          <a:lstStyle/>
          <a:p>
            <a:r>
              <a:rPr lang="pl-PL" dirty="0" err="1"/>
              <a:t>Broken</a:t>
            </a:r>
            <a:r>
              <a:rPr lang="pl-PL" dirty="0"/>
              <a:t> INVLPG </a:t>
            </a:r>
            <a:r>
              <a:rPr lang="pl-PL" dirty="0" err="1"/>
              <a:t>instruction</a:t>
            </a:r>
            <a:r>
              <a:rPr lang="pl-PL" dirty="0"/>
              <a:t> </a:t>
            </a:r>
            <a:r>
              <a:rPr lang="en-GB" dirty="0"/>
              <a:t>case</a:t>
            </a:r>
            <a:endParaRPr lang="en-US" dirty="0"/>
          </a:p>
        </p:txBody>
      </p:sp>
    </p:spTree>
    <p:extLst>
      <p:ext uri="{BB962C8B-B14F-4D97-AF65-F5344CB8AC3E}">
        <p14:creationId xmlns:p14="http://schemas.microsoft.com/office/powerpoint/2010/main" val="2853680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5A0A9-1ADB-35A8-0FDA-09C3F45DA0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2233D6-4DE2-C95C-C914-23EF15FFEF57}"/>
              </a:ext>
            </a:extLst>
          </p:cNvPr>
          <p:cNvSpPr>
            <a:spLocks noGrp="1"/>
          </p:cNvSpPr>
          <p:nvPr>
            <p:ph type="body" sz="quarter" idx="10"/>
          </p:nvPr>
        </p:nvSpPr>
        <p:spPr/>
        <p:txBody>
          <a:bodyPr>
            <a:normAutofit/>
          </a:bodyPr>
          <a:lstStyle/>
          <a:p>
            <a:r>
              <a:rPr lang="en-GB" dirty="0"/>
              <a:t>Maintaining coherency between page tables in memory and CPU translation caches is complex</a:t>
            </a:r>
          </a:p>
          <a:p>
            <a:pPr lvl="1"/>
            <a:r>
              <a:rPr lang="en-GB" dirty="0"/>
              <a:t>Even if only correctness is kept in mind</a:t>
            </a:r>
          </a:p>
          <a:p>
            <a:pPr lvl="1"/>
            <a:r>
              <a:rPr lang="en-GB" dirty="0"/>
              <a:t>It becomes much harder when optimizing for performance </a:t>
            </a:r>
          </a:p>
          <a:p>
            <a:r>
              <a:rPr lang="en-GB" dirty="0"/>
              <a:t>Documentation is ambiguous, imprecise and lacks important details</a:t>
            </a:r>
          </a:p>
          <a:p>
            <a:pPr lvl="1"/>
            <a:r>
              <a:rPr lang="en-GB" dirty="0"/>
              <a:t>Probably on purpose: vendors do not want to reveal implementation details</a:t>
            </a:r>
          </a:p>
          <a:p>
            <a:r>
              <a:rPr lang="en-GB" dirty="0"/>
              <a:t>Sometimes, something that seems to be a CPU bug, is just a convoluted, counter-intuitive and super rare corner case scenario manifestation</a:t>
            </a:r>
          </a:p>
          <a:p>
            <a:r>
              <a:rPr lang="en-GB" dirty="0"/>
              <a:t>Other times, the convoluted, counter-intuitive and super rare corner case scenario manifestation is nothing but a CPU bug</a:t>
            </a:r>
          </a:p>
          <a:p>
            <a:r>
              <a:rPr lang="en-GB" dirty="0"/>
              <a:t>No magic wand</a:t>
            </a:r>
            <a:endParaRPr lang="en-US" dirty="0"/>
          </a:p>
        </p:txBody>
      </p:sp>
      <p:sp>
        <p:nvSpPr>
          <p:cNvPr id="3" name="Title 2">
            <a:extLst>
              <a:ext uri="{FF2B5EF4-FFF2-40B4-BE49-F238E27FC236}">
                <a16:creationId xmlns:a16="http://schemas.microsoft.com/office/drawing/2014/main" id="{8BFB3A6E-97FF-2052-3930-08F9FD10D867}"/>
              </a:ext>
            </a:extLst>
          </p:cNvPr>
          <p:cNvSpPr>
            <a:spLocks noGrp="1"/>
          </p:cNvSpPr>
          <p:nvPr>
            <p:ph type="title"/>
          </p:nvPr>
        </p:nvSpPr>
        <p:spPr/>
        <p:txBody>
          <a:bodyPr>
            <a:normAutofit/>
          </a:bodyPr>
          <a:lstStyle/>
          <a:p>
            <a:r>
              <a:rPr lang="en-US" dirty="0"/>
              <a:t>Conclusions</a:t>
            </a:r>
          </a:p>
        </p:txBody>
      </p:sp>
    </p:spTree>
    <p:extLst>
      <p:ext uri="{BB962C8B-B14F-4D97-AF65-F5344CB8AC3E}">
        <p14:creationId xmlns:p14="http://schemas.microsoft.com/office/powerpoint/2010/main" val="2316510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4695A-BC3C-4EAC-9ECE-60B300324A76}"/>
              </a:ext>
            </a:extLst>
          </p:cNvPr>
          <p:cNvSpPr>
            <a:spLocks noGrp="1"/>
          </p:cNvSpPr>
          <p:nvPr>
            <p:ph type="ctrTitle"/>
          </p:nvPr>
        </p:nvSpPr>
        <p:spPr>
          <a:xfrm>
            <a:off x="415600" y="2553430"/>
            <a:ext cx="11360800" cy="901200"/>
          </a:xfrm>
        </p:spPr>
        <p:txBody>
          <a:bodyPr/>
          <a:lstStyle/>
          <a:p>
            <a:r>
              <a:rPr lang="en-US" dirty="0"/>
              <a:t>Thank you</a:t>
            </a:r>
          </a:p>
        </p:txBody>
      </p:sp>
      <p:sp>
        <p:nvSpPr>
          <p:cNvPr id="5" name="Subtitle 4">
            <a:extLst>
              <a:ext uri="{FF2B5EF4-FFF2-40B4-BE49-F238E27FC236}">
                <a16:creationId xmlns:a16="http://schemas.microsoft.com/office/drawing/2014/main" id="{BB46E9C4-F6A6-4F72-870E-0E9429ED4189}"/>
              </a:ext>
            </a:extLst>
          </p:cNvPr>
          <p:cNvSpPr>
            <a:spLocks noGrp="1"/>
          </p:cNvSpPr>
          <p:nvPr>
            <p:ph type="subTitle" idx="1"/>
          </p:nvPr>
        </p:nvSpPr>
        <p:spPr>
          <a:xfrm>
            <a:off x="415600" y="3503896"/>
            <a:ext cx="11360800" cy="1868203"/>
          </a:xfrm>
        </p:spPr>
        <p:txBody>
          <a:bodyPr/>
          <a:lstStyle/>
          <a:p>
            <a:endParaRPr lang="en-GB" dirty="0"/>
          </a:p>
          <a:p>
            <a:endParaRPr lang="en-GB" dirty="0"/>
          </a:p>
          <a:p>
            <a:endParaRPr lang="pl-PL" dirty="0"/>
          </a:p>
          <a:p>
            <a:r>
              <a:rPr lang="en-US" dirty="0"/>
              <a:t>wipawel@grsecurity.net</a:t>
            </a:r>
          </a:p>
        </p:txBody>
      </p:sp>
    </p:spTree>
    <p:extLst>
      <p:ext uri="{BB962C8B-B14F-4D97-AF65-F5344CB8AC3E}">
        <p14:creationId xmlns:p14="http://schemas.microsoft.com/office/powerpoint/2010/main" val="251091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90EF-AC63-21A7-05A6-888BD822D2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10FAC0-41AA-D4E4-848A-6807849ED31F}"/>
              </a:ext>
            </a:extLst>
          </p:cNvPr>
          <p:cNvSpPr>
            <a:spLocks noGrp="1"/>
          </p:cNvSpPr>
          <p:nvPr>
            <p:ph type="body" sz="quarter" idx="10"/>
          </p:nvPr>
        </p:nvSpPr>
        <p:spPr/>
        <p:txBody>
          <a:bodyPr>
            <a:normAutofit/>
          </a:bodyPr>
          <a:lstStyle/>
          <a:p>
            <a:r>
              <a:rPr lang="en-US" dirty="0"/>
              <a:t>Virtual Memory (VM) and Memory Management Unit (MMU)</a:t>
            </a:r>
          </a:p>
          <a:p>
            <a:pPr lvl="1"/>
            <a:r>
              <a:rPr lang="en-US" dirty="0"/>
              <a:t>Paging and page tables – </a:t>
            </a:r>
            <a:r>
              <a:rPr lang="en-US" b="1" dirty="0"/>
              <a:t>page walk</a:t>
            </a:r>
          </a:p>
          <a:p>
            <a:pPr lvl="2"/>
            <a:r>
              <a:rPr lang="en-US" dirty="0"/>
              <a:t>Every time a virtual address is being accessed by SW </a:t>
            </a:r>
            <a:r>
              <a:rPr lang="en-US" dirty="0">
                <a:sym typeface="Wingdings" panose="05000000000000000000" pitchFamily="2" charset="2"/>
              </a:rPr>
              <a:t></a:t>
            </a:r>
            <a:r>
              <a:rPr lang="en-US" dirty="0"/>
              <a:t> CPU has to perform a page walk</a:t>
            </a:r>
          </a:p>
          <a:p>
            <a:pPr lvl="3"/>
            <a:r>
              <a:rPr lang="en-US" dirty="0"/>
              <a:t>CPU has dedicated page walk HW units to perform this process transparently</a:t>
            </a:r>
          </a:p>
          <a:p>
            <a:pPr lvl="2"/>
            <a:r>
              <a:rPr lang="en-US" dirty="0"/>
              <a:t>A page walk begins by getting physical address of a top page table from a dedicated register (</a:t>
            </a:r>
            <a:r>
              <a:rPr lang="en-US" dirty="0">
                <a:latin typeface="Courier New" panose="02070309020205020404" pitchFamily="49" charset="0"/>
                <a:cs typeface="Courier New" panose="02070309020205020404" pitchFamily="49" charset="0"/>
              </a:rPr>
              <a:t>CR3</a:t>
            </a:r>
            <a:r>
              <a:rPr lang="en-US" dirty="0"/>
              <a:t> on x86)</a:t>
            </a:r>
          </a:p>
          <a:p>
            <a:pPr lvl="3"/>
            <a:r>
              <a:rPr lang="en-US" dirty="0"/>
              <a:t>This table memory has to be fetched, indexed, metadata flags need to be examined</a:t>
            </a:r>
          </a:p>
          <a:p>
            <a:pPr lvl="2"/>
            <a:r>
              <a:rPr lang="en-US" dirty="0"/>
              <a:t>From the fetched and indexed table next level page table physical address is obtained</a:t>
            </a:r>
          </a:p>
          <a:p>
            <a:pPr lvl="3"/>
            <a:r>
              <a:rPr lang="en-US" dirty="0"/>
              <a:t>Again, this table memory has to be fetched, indexed, metadata flags need to be examined</a:t>
            </a:r>
          </a:p>
          <a:p>
            <a:pPr lvl="2"/>
            <a:r>
              <a:rPr lang="en-US" dirty="0"/>
              <a:t>This traversing continues until the lowest level of the page table hierarchy provides actual memory address</a:t>
            </a:r>
          </a:p>
          <a:p>
            <a:pPr lvl="2"/>
            <a:r>
              <a:rPr lang="en-US" b="1" dirty="0"/>
              <a:t>This process is very expensive</a:t>
            </a:r>
          </a:p>
          <a:p>
            <a:pPr lvl="1"/>
            <a:endParaRPr lang="en-US" dirty="0"/>
          </a:p>
          <a:p>
            <a:endParaRPr lang="en-US" dirty="0"/>
          </a:p>
        </p:txBody>
      </p:sp>
      <p:sp>
        <p:nvSpPr>
          <p:cNvPr id="3" name="Title 2">
            <a:extLst>
              <a:ext uri="{FF2B5EF4-FFF2-40B4-BE49-F238E27FC236}">
                <a16:creationId xmlns:a16="http://schemas.microsoft.com/office/drawing/2014/main" id="{962A94F5-A0B6-83EE-0268-80F8DC0B32C8}"/>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399291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7A01-67BF-68F9-45AB-FB7FBF3259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3645D4-E7F8-7E72-21BF-722AE16018F6}"/>
              </a:ext>
            </a:extLst>
          </p:cNvPr>
          <p:cNvSpPr>
            <a:spLocks noGrp="1"/>
          </p:cNvSpPr>
          <p:nvPr>
            <p:ph type="body" sz="quarter" idx="10"/>
          </p:nvPr>
        </p:nvSpPr>
        <p:spPr/>
        <p:txBody>
          <a:bodyPr>
            <a:normAutofit/>
          </a:bodyPr>
          <a:lstStyle/>
          <a:p>
            <a:r>
              <a:rPr lang="en-US" dirty="0"/>
              <a:t>TLB is a (set of) cache buffer(s) automatically storing previous, successful page walk results</a:t>
            </a:r>
          </a:p>
          <a:p>
            <a:r>
              <a:rPr lang="en-US" dirty="0"/>
              <a:t>TLB caches </a:t>
            </a:r>
            <a:r>
              <a:rPr lang="en-US" b="1" dirty="0"/>
              <a:t>recent</a:t>
            </a:r>
            <a:r>
              <a:rPr lang="en-US" dirty="0"/>
              <a:t> virtual address to physical address</a:t>
            </a:r>
            <a:r>
              <a:rPr lang="en-US" b="1" dirty="0"/>
              <a:t> translations </a:t>
            </a:r>
            <a:r>
              <a:rPr lang="en-US" dirty="0"/>
              <a:t>…</a:t>
            </a:r>
            <a:endParaRPr lang="en-US" b="1" dirty="0"/>
          </a:p>
          <a:p>
            <a:pPr lvl="1"/>
            <a:r>
              <a:rPr lang="en-US" dirty="0"/>
              <a:t>… and a summary of traversed page table entries metadata flags</a:t>
            </a:r>
          </a:p>
          <a:p>
            <a:pPr lvl="1"/>
            <a:endParaRPr lang="en-US" dirty="0"/>
          </a:p>
          <a:p>
            <a:endParaRPr lang="en-US" dirty="0"/>
          </a:p>
        </p:txBody>
      </p:sp>
      <p:sp>
        <p:nvSpPr>
          <p:cNvPr id="3" name="Title 2">
            <a:extLst>
              <a:ext uri="{FF2B5EF4-FFF2-40B4-BE49-F238E27FC236}">
                <a16:creationId xmlns:a16="http://schemas.microsoft.com/office/drawing/2014/main" id="{D971B7B6-72BF-AE3C-517B-CF7AC0715BBF}"/>
              </a:ext>
            </a:extLst>
          </p:cNvPr>
          <p:cNvSpPr>
            <a:spLocks noGrp="1"/>
          </p:cNvSpPr>
          <p:nvPr>
            <p:ph type="title"/>
          </p:nvPr>
        </p:nvSpPr>
        <p:spPr/>
        <p:txBody>
          <a:bodyPr/>
          <a:lstStyle/>
          <a:p>
            <a:r>
              <a:rPr lang="en-US" dirty="0"/>
              <a:t>What is the Translation-Lookaside Buffer (TLB)?</a:t>
            </a:r>
          </a:p>
        </p:txBody>
      </p:sp>
    </p:spTree>
    <p:extLst>
      <p:ext uri="{BB962C8B-B14F-4D97-AF65-F5344CB8AC3E}">
        <p14:creationId xmlns:p14="http://schemas.microsoft.com/office/powerpoint/2010/main" val="2911952149"/>
      </p:ext>
    </p:extLst>
  </p:cSld>
  <p:clrMapOvr>
    <a:masterClrMapping/>
  </p:clrMapOvr>
</p:sld>
</file>

<file path=ppt/theme/theme1.xml><?xml version="1.0" encoding="utf-8"?>
<a:theme xmlns:a="http://schemas.openxmlformats.org/drawingml/2006/main" name="Grsecurity Present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16112</TotalTime>
  <Words>6562</Words>
  <Application>Microsoft Office PowerPoint</Application>
  <PresentationFormat>Widescreen</PresentationFormat>
  <Paragraphs>787</Paragraphs>
  <Slides>79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Arial</vt:lpstr>
      <vt:lpstr>Calibri</vt:lpstr>
      <vt:lpstr>Courier New</vt:lpstr>
      <vt:lpstr>Lato</vt:lpstr>
      <vt:lpstr>Lato Light</vt:lpstr>
      <vt:lpstr>Lato Medium</vt:lpstr>
      <vt:lpstr>montserrat</vt:lpstr>
      <vt:lpstr>NeoSansIntelMedium</vt:lpstr>
      <vt:lpstr>Segoe UI</vt:lpstr>
      <vt:lpstr>Wingdings</vt:lpstr>
      <vt:lpstr>Grsecurity Presentation</vt:lpstr>
      <vt:lpstr>What Every Hacker Should Know About TLB Invalidation</vt:lpstr>
      <vt:lpstr>PAWEŁ  WIECZORKIEWICZ  EMAIL: WIPAWEL@GRSECURITY.NET TWITTER / X: @WIPAWEL</vt:lpstr>
      <vt:lpstr>Outline</vt:lpstr>
      <vt:lpstr>What is the Translation-Lookaside Buffer (TLB)?</vt:lpstr>
      <vt:lpstr>What is the Translation-Lookaside Buffer (TLB)?</vt:lpstr>
      <vt:lpstr>What is the Translation-Lookaside Buffer (TLB)?</vt:lpstr>
      <vt:lpstr>What is the Translation-Lookaside Buffer (TLB)?</vt:lpstr>
      <vt:lpstr>What is the Translation-Lookaside Buffer (TLB)?</vt:lpstr>
      <vt:lpstr>What is the Translation-Lookaside Buffer (TLB)?</vt:lpstr>
      <vt:lpstr>What is the Translation-Lookaside Buffer (TLB)?</vt:lpstr>
      <vt:lpstr>What is the Translation-Lookaside Buffer (TLB)?</vt:lpstr>
      <vt:lpstr>What is the purpose of TLB?</vt:lpstr>
      <vt:lpstr>TLB quirks and peculiarities</vt:lpstr>
      <vt:lpstr>TLB quirks and peculiarities</vt:lpstr>
      <vt:lpstr>TLB quirks and peculiarities</vt:lpstr>
      <vt:lpstr>TLB quirks and peculiarities</vt:lpstr>
      <vt:lpstr>An introduction to paging-structure caches</vt:lpstr>
      <vt:lpstr>Introduction to paging-structure caches</vt:lpstr>
      <vt:lpstr>Introduction to paging-structure caches</vt:lpstr>
      <vt:lpstr>Introduction to paging-structure caches</vt:lpstr>
      <vt:lpstr>Paging-structure caches – more details</vt:lpstr>
      <vt:lpstr>Paging-structure caches – more details</vt:lpstr>
      <vt:lpstr>TLB and paging-structure caches interaction</vt:lpstr>
      <vt:lpstr>Why and when a TLB invalidation is needed?</vt:lpstr>
      <vt:lpstr>TLB invalidation – why?</vt:lpstr>
      <vt:lpstr>TLB invalidation – when?</vt:lpstr>
      <vt:lpstr>TLB invalidation – when?</vt:lpstr>
      <vt:lpstr>Hardware optimizations</vt:lpstr>
      <vt:lpstr>Hardware optimizations</vt:lpstr>
      <vt:lpstr>Hardware optimizations – Global Pages</vt:lpstr>
      <vt:lpstr>Hardware optimizations – Global Pages</vt:lpstr>
      <vt:lpstr>Hardware optimizations – Global Pages</vt:lpstr>
      <vt:lpstr>Hardware optimizations – Process-Context Identifiers (PCID)</vt:lpstr>
      <vt:lpstr>Hardware optimizations – Process-Context Identifiers (PCID)</vt:lpstr>
      <vt:lpstr>TLB Invalidation details…</vt:lpstr>
      <vt:lpstr>Operations triggering TLB invalidation</vt:lpstr>
      <vt:lpstr>Operations triggering TLB invalidation</vt:lpstr>
      <vt:lpstr>Operations triggering TLB invalidation</vt:lpstr>
      <vt:lpstr>TLB Shootdown – inter-processor invalidation</vt:lpstr>
      <vt:lpstr>When software has to invalidate TLB?</vt:lpstr>
      <vt:lpstr>When software has to invalidate TLB?</vt:lpstr>
      <vt:lpstr>When software has to invalidate TLB?</vt:lpstr>
      <vt:lpstr>When software does not have to invalidate?</vt:lpstr>
      <vt:lpstr>When software does not have to invalidate?</vt:lpstr>
      <vt:lpstr>When software does not have to invalidate immediately?</vt:lpstr>
      <vt:lpstr>When software does not have to invalidate immediately?</vt:lpstr>
      <vt:lpstr>TLB Invalidation – When Software does not have to invalidate immediately?</vt:lpstr>
      <vt:lpstr>PaX/grsecurity PRIVATE KSTACKS bug</vt:lpstr>
      <vt:lpstr>PaX/grsecurity PRIVATE KSTACKS</vt:lpstr>
      <vt:lpstr>PaX/grsecurity PRIVATE KSTACKS – Example (without)</vt:lpstr>
      <vt:lpstr>PaX/grsecurity PRIVATE KSTACKS – Example (without)</vt:lpstr>
      <vt:lpstr>PaX/grsecurity PRIVATE KSTACKS – Example (with)</vt:lpstr>
      <vt:lpstr>PaX/grsecurity PRIVATE KSTACKS – Example (with)</vt:lpstr>
      <vt:lpstr>PaX/grsecurity PRIVATE KSTACKS</vt:lpstr>
      <vt:lpstr>PaX/grsecurity PRIVATE KSTACKS</vt:lpstr>
      <vt:lpstr>PaX/grsecurity PRIVATE KSTACKS</vt:lpstr>
      <vt:lpstr>PaX/grsecurity PRIVATE KSTACKS</vt:lpstr>
      <vt:lpstr>PaX/grsecurity PRIVATE KSTACKS – Page Tables (Before)</vt:lpstr>
      <vt:lpstr>PaX/grsecurity PRIVATE KSTACKS – Page Tables (After)</vt:lpstr>
      <vt:lpstr>PaX/grsecurity PRIVATE KSTACKS</vt:lpstr>
      <vt:lpstr>PaX/grsecurity PRIVATE KSTACKS</vt:lpstr>
      <vt:lpstr>PaX/grsecurity PRIVATE KSTACKS</vt:lpstr>
      <vt:lpstr>PaX/grsecurity PRIVATE KSTACKS</vt:lpstr>
      <vt:lpstr>PaX/grsecurity PRIVATE KSTACKS – Proof-of-Concept</vt:lpstr>
      <vt:lpstr>PaX/grsecurity PRIVATE KSTACKS – Proof-of-Concept</vt:lpstr>
      <vt:lpstr>PaX/grsecurity PRIVATE KSTACKS – Proof-of-Concept</vt:lpstr>
      <vt:lpstr>PaX/grsecurity PRIVATE KSTACKS – Proof-of-Concept</vt:lpstr>
      <vt:lpstr>PaX/grsecurity PRIVATE KSTACKS – Proof-of-Concept</vt:lpstr>
      <vt:lpstr>PaX/grsecurity PRIVATE KSTACKS – Proof-of-Concept</vt:lpstr>
      <vt:lpstr>PaX/grsecurity PRIVATE KSTACKS – Proof-of-Concept</vt:lpstr>
      <vt:lpstr>Broken INVLPG instruction  on Intel Gracemont microarchitecture</vt:lpstr>
      <vt:lpstr>Broken INVLPG instruction case</vt:lpstr>
      <vt:lpstr>Broken INVLPG instruction case</vt:lpstr>
      <vt:lpstr>Broken INVLPG instruction case</vt:lpstr>
      <vt:lpstr>Broken INVLPG instruction case</vt:lpstr>
      <vt:lpstr>Broken INVLPG instruction case</vt:lpstr>
      <vt:lpstr>Broken INVLPG instruction case</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Every Hacker Should Know About TLB Invalidation</dc:title>
  <dc:creator>Pawel Wieczorkiewicz</dc:creator>
  <cp:lastModifiedBy>spender</cp:lastModifiedBy>
  <cp:revision>280</cp:revision>
  <dcterms:created xsi:type="dcterms:W3CDTF">2020-04-20T17:07:16Z</dcterms:created>
  <dcterms:modified xsi:type="dcterms:W3CDTF">2024-12-23T15:31:21Z</dcterms:modified>
</cp:coreProperties>
</file>